
<file path=[Content_Types].xml><?xml version="1.0" encoding="utf-8"?>
<Types xmlns="http://schemas.openxmlformats.org/package/2006/content-types">
  <Default Extension="fntdata" ContentType="application/x-fontdata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1"/>
  </p:notesMasterIdLst>
  <p:sldIdLst>
    <p:sldId id="256" r:id="rId2"/>
    <p:sldId id="296" r:id="rId3"/>
    <p:sldId id="299" r:id="rId4"/>
    <p:sldId id="257" r:id="rId5"/>
    <p:sldId id="300" r:id="rId6"/>
    <p:sldId id="301" r:id="rId7"/>
    <p:sldId id="302" r:id="rId8"/>
    <p:sldId id="304" r:id="rId9"/>
    <p:sldId id="306" r:id="rId10"/>
  </p:sldIdLst>
  <p:sldSz cx="9144000" cy="5143500" type="screen16x9"/>
  <p:notesSz cx="6858000" cy="9144000"/>
  <p:embeddedFontLst>
    <p:embeddedFont>
      <p:font typeface="Bree Serif" panose="02000503040000020004" pitchFamily="2" charset="0"/>
      <p:regular r:id="rId12"/>
    </p:embeddedFont>
    <p:embeddedFont>
      <p:font typeface="Roboto" panose="02000000000000000000" pitchFamily="2" charset="0"/>
      <p:regular r:id="rId13"/>
      <p:bold r:id="rId14"/>
      <p:italic r:id="rId15"/>
      <p:boldItalic r:id="rId16"/>
    </p:embeddedFont>
    <p:embeddedFont>
      <p:font typeface="Roboto Black" panose="020F0502020204030204" pitchFamily="34" charset="0"/>
      <p:bold r:id="rId17"/>
      <p:italic r:id="rId18"/>
      <p:boldItalic r:id="rId19"/>
    </p:embeddedFont>
    <p:embeddedFont>
      <p:font typeface="Roboto Light" panose="020F030202020403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1E50B87F-2005-0D42-A674-809ABE6E344E}">
          <p14:sldIdLst>
            <p14:sldId id="256"/>
            <p14:sldId id="296"/>
            <p14:sldId id="299"/>
            <p14:sldId id="257"/>
            <p14:sldId id="300"/>
            <p14:sldId id="301"/>
            <p14:sldId id="302"/>
            <p14:sldId id="304"/>
            <p14:sldId id="306"/>
          </p14:sldIdLst>
        </p14:section>
        <p14:section name="шаблон" id="{98594474-1F16-344A-907A-9C1C1D17717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371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0E43"/>
    <a:srgbClr val="171536"/>
    <a:srgbClr val="F4FAFF"/>
    <a:srgbClr val="1E1044"/>
    <a:srgbClr val="151143"/>
    <a:srgbClr val="101C44"/>
    <a:srgbClr val="0F2545"/>
    <a:srgbClr val="210D46"/>
    <a:srgbClr val="FF5151"/>
    <a:srgbClr val="2F3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45" autoAdjust="0"/>
    <p:restoredTop sz="95256" autoAdjust="0"/>
  </p:normalViewPr>
  <p:slideViewPr>
    <p:cSldViewPr snapToGrid="0">
      <p:cViewPr varScale="1">
        <p:scale>
          <a:sx n="165" d="100"/>
          <a:sy n="165" d="100"/>
        </p:scale>
        <p:origin x="400" y="184"/>
      </p:cViewPr>
      <p:guideLst>
        <p:guide orient="horz" pos="13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013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2717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6297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6513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2647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1047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ITLE_1_1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ctrTitle"/>
          </p:nvPr>
        </p:nvSpPr>
        <p:spPr>
          <a:xfrm>
            <a:off x="3652784" y="2876550"/>
            <a:ext cx="4906444" cy="758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Lay-on-L10n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1"/>
          </p:nvPr>
        </p:nvSpPr>
        <p:spPr>
          <a:xfrm>
            <a:off x="4351071" y="3634611"/>
            <a:ext cx="4208157" cy="6379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Рекомендательная система для пользователей Московских Библиотек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9702AD8-8989-4878-8669-75C55654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ctrTitle"/>
          </p:nvPr>
        </p:nvSpPr>
        <p:spPr>
          <a:xfrm>
            <a:off x="623811" y="894618"/>
            <a:ext cx="7193874" cy="7413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71536"/>
                </a:solidFill>
              </a:rPr>
              <a:t>Lay-on-L10n</a:t>
            </a:r>
            <a:endParaRPr dirty="0">
              <a:solidFill>
                <a:srgbClr val="171536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ACBAF5A-BA2D-794A-A7F7-D49B2F147E9C}"/>
              </a:ext>
            </a:extLst>
          </p:cNvPr>
          <p:cNvSpPr/>
          <p:nvPr/>
        </p:nvSpPr>
        <p:spPr>
          <a:xfrm>
            <a:off x="623811" y="3507494"/>
            <a:ext cx="1928733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200" b="1" dirty="0" err="1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Хассан</a:t>
            </a:r>
            <a:r>
              <a:rPr lang="ru-RU" sz="1200" b="1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1200" b="1" dirty="0" err="1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Деннис</a:t>
            </a:r>
            <a:endParaRPr lang="en-US" sz="1200" b="1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ru-RU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Сбер</a:t>
            </a:r>
            <a:endParaRPr lang="ru-RU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>
              <a:lnSpc>
                <a:spcPct val="150000"/>
              </a:lnSpc>
            </a:pPr>
            <a:r>
              <a:rPr lang="ru-RU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+79055987020</a:t>
            </a:r>
            <a:r>
              <a:rPr lang="en-US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@</a:t>
            </a:r>
            <a:r>
              <a:rPr lang="en-US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deance</a:t>
            </a:r>
            <a:endParaRPr lang="ru-RU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>
              <a:lnSpc>
                <a:spcPct val="150000"/>
              </a:lnSpc>
            </a:pPr>
            <a:r>
              <a:rPr lang="en-US" sz="12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Full Stack </a:t>
            </a:r>
            <a:r>
              <a:rPr lang="ru-RU" sz="12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разработчик</a:t>
            </a:r>
            <a:endParaRPr lang="en-US" sz="120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5A65AC6-E93D-5945-BE70-CB19DCCBEFBC}"/>
              </a:ext>
            </a:extLst>
          </p:cNvPr>
          <p:cNvSpPr/>
          <p:nvPr/>
        </p:nvSpPr>
        <p:spPr>
          <a:xfrm>
            <a:off x="3102944" y="3507494"/>
            <a:ext cx="224292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ru-RU" sz="1200" b="1" dirty="0" err="1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Недильченко</a:t>
            </a:r>
            <a:r>
              <a:rPr lang="ru-RU" sz="1200" b="1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Ольга</a:t>
            </a:r>
            <a:endParaRPr lang="en-US" sz="1200" b="1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>
              <a:lnSpc>
                <a:spcPct val="150000"/>
              </a:lnSpc>
            </a:pPr>
            <a:r>
              <a:rPr lang="en-US" sz="12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Yandex</a:t>
            </a:r>
            <a:endParaRPr lang="ru-RU" sz="120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>
              <a:lnSpc>
                <a:spcPct val="150000"/>
              </a:lnSpc>
            </a:pPr>
            <a:r>
              <a:rPr lang="ru-RU" sz="12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+79163441106</a:t>
            </a:r>
            <a:r>
              <a:rPr lang="en-US" sz="12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@</a:t>
            </a:r>
            <a:r>
              <a:rPr lang="en-US" sz="1200" dirty="0" err="1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nediola</a:t>
            </a:r>
            <a:endParaRPr lang="ru-RU" sz="120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>
              <a:lnSpc>
                <a:spcPct val="150000"/>
              </a:lnSpc>
            </a:pPr>
            <a:r>
              <a:rPr lang="ru-RU" sz="12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аналитик, </a:t>
            </a:r>
            <a:r>
              <a:rPr lang="en-US" sz="12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ML-</a:t>
            </a:r>
            <a:r>
              <a:rPr lang="ru-RU" sz="12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разработчик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6878D65-D91F-CB4E-B427-B039ABE4C97E}"/>
              </a:ext>
            </a:extLst>
          </p:cNvPr>
          <p:cNvSpPr/>
          <p:nvPr/>
        </p:nvSpPr>
        <p:spPr>
          <a:xfrm>
            <a:off x="5781551" y="3507493"/>
            <a:ext cx="2036134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200" b="1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Линев Филипп</a:t>
            </a:r>
            <a:endParaRPr lang="en-US" sz="1200" b="1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200" dirty="0" err="1">
                <a:latin typeface="Roboto" panose="02000000000000000000" pitchFamily="2" charset="0"/>
              </a:rPr>
              <a:t>Luxoft</a:t>
            </a:r>
            <a:endParaRPr lang="ru-RU" sz="120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>
              <a:lnSpc>
                <a:spcPct val="150000"/>
              </a:lnSpc>
            </a:pPr>
            <a:r>
              <a:rPr lang="en-US" sz="12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+7</a:t>
            </a:r>
            <a:r>
              <a:rPr lang="ru-RU" sz="12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9636968132</a:t>
            </a:r>
            <a:r>
              <a:rPr lang="en-US" sz="12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200" dirty="0" err="1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tg</a:t>
            </a:r>
            <a:r>
              <a:rPr lang="en-US" sz="12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:@</a:t>
            </a:r>
            <a:r>
              <a:rPr lang="en-US" sz="1200" dirty="0" err="1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zufear</a:t>
            </a:r>
            <a:endParaRPr lang="ru-RU" sz="120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>
              <a:lnSpc>
                <a:spcPct val="150000"/>
              </a:lnSpc>
            </a:pPr>
            <a:r>
              <a:rPr lang="en-US" sz="12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Full Stack </a:t>
            </a:r>
            <a:r>
              <a:rPr lang="ru-RU" sz="12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разработчик</a:t>
            </a:r>
          </a:p>
        </p:txBody>
      </p:sp>
      <p:sp>
        <p:nvSpPr>
          <p:cNvPr id="16" name="object 27">
            <a:extLst>
              <a:ext uri="{FF2B5EF4-FFF2-40B4-BE49-F238E27FC236}">
                <a16:creationId xmlns:a16="http://schemas.microsoft.com/office/drawing/2014/main" id="{4EEB2320-7D0F-4B16-9C2B-7291807888B7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2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FD7A087-720C-4CBF-811C-843647A47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56F9F1-799B-F549-8079-3E46400AC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303" y="1734466"/>
            <a:ext cx="1643751" cy="16437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4B6011-1955-5549-9DE2-C9353E2BA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3701" y="1749874"/>
            <a:ext cx="1643751" cy="16437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D9E096-5D34-B84F-BDF2-87F93CE01D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7743" y="1734466"/>
            <a:ext cx="1643751" cy="164375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81240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6"/>
          <p:cNvSpPr/>
          <p:nvPr/>
        </p:nvSpPr>
        <p:spPr>
          <a:xfrm>
            <a:off x="970408" y="1199922"/>
            <a:ext cx="2326500" cy="381000"/>
          </a:xfrm>
          <a:prstGeom prst="homePlate">
            <a:avLst>
              <a:gd name="adj" fmla="val 50000"/>
            </a:avLst>
          </a:pr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8FFD5"/>
              </a:solidFill>
            </a:endParaRPr>
          </a:p>
        </p:txBody>
      </p:sp>
      <p:sp>
        <p:nvSpPr>
          <p:cNvPr id="400" name="Google Shape;400;p26"/>
          <p:cNvSpPr txBox="1">
            <a:spLocks noGrp="1"/>
          </p:cNvSpPr>
          <p:nvPr>
            <p:ph type="ctrTitle"/>
          </p:nvPr>
        </p:nvSpPr>
        <p:spPr>
          <a:xfrm>
            <a:off x="1026488" y="1238422"/>
            <a:ext cx="2076000" cy="3427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bg1"/>
                </a:solidFill>
              </a:rPr>
              <a:t>ЗАДАЧА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404" name="Google Shape;404;p26"/>
          <p:cNvSpPr/>
          <p:nvPr/>
        </p:nvSpPr>
        <p:spPr>
          <a:xfrm>
            <a:off x="454108" y="1178472"/>
            <a:ext cx="423900" cy="423900"/>
          </a:xfrm>
          <a:prstGeom prst="ellipse">
            <a:avLst/>
          </a:pr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6" name="Google Shape;406;p26"/>
          <p:cNvSpPr/>
          <p:nvPr/>
        </p:nvSpPr>
        <p:spPr>
          <a:xfrm>
            <a:off x="567396" y="1292284"/>
            <a:ext cx="197329" cy="196282"/>
          </a:xfrm>
          <a:custGeom>
            <a:avLst/>
            <a:gdLst/>
            <a:ahLst/>
            <a:cxnLst/>
            <a:rect l="l" t="t" r="r" b="b"/>
            <a:pathLst>
              <a:path w="86076" h="85619" extrusionOk="0">
                <a:moveTo>
                  <a:pt x="69905" y="0"/>
                </a:moveTo>
                <a:cubicBezTo>
                  <a:pt x="68694" y="0"/>
                  <a:pt x="67486" y="477"/>
                  <a:pt x="66581" y="1432"/>
                </a:cubicBezTo>
                <a:lnTo>
                  <a:pt x="58027" y="9986"/>
                </a:lnTo>
                <a:lnTo>
                  <a:pt x="76090" y="28069"/>
                </a:lnTo>
                <a:lnTo>
                  <a:pt x="84186" y="19037"/>
                </a:lnTo>
                <a:cubicBezTo>
                  <a:pt x="86076" y="17227"/>
                  <a:pt x="86076" y="14184"/>
                  <a:pt x="84186" y="12373"/>
                </a:cubicBezTo>
                <a:lnTo>
                  <a:pt x="73245" y="1432"/>
                </a:lnTo>
                <a:cubicBezTo>
                  <a:pt x="72330" y="477"/>
                  <a:pt x="71116" y="0"/>
                  <a:pt x="69905" y="0"/>
                </a:cubicBezTo>
                <a:close/>
                <a:moveTo>
                  <a:pt x="52318" y="14760"/>
                </a:moveTo>
                <a:lnTo>
                  <a:pt x="0" y="67536"/>
                </a:lnTo>
                <a:lnTo>
                  <a:pt x="0" y="85618"/>
                </a:lnTo>
                <a:lnTo>
                  <a:pt x="18083" y="85618"/>
                </a:lnTo>
                <a:lnTo>
                  <a:pt x="70380" y="32823"/>
                </a:lnTo>
                <a:lnTo>
                  <a:pt x="52318" y="147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0" name="Google Shape;398;p26"/>
          <p:cNvSpPr/>
          <p:nvPr/>
        </p:nvSpPr>
        <p:spPr>
          <a:xfrm>
            <a:off x="970408" y="2373763"/>
            <a:ext cx="2326500" cy="381000"/>
          </a:xfrm>
          <a:prstGeom prst="homePlate">
            <a:avLst>
              <a:gd name="adj" fmla="val 50000"/>
            </a:avLst>
          </a:pr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61" name="Google Shape;400;p26"/>
          <p:cNvSpPr txBox="1">
            <a:spLocks noGrp="1"/>
          </p:cNvSpPr>
          <p:nvPr>
            <p:ph type="ctrTitle"/>
          </p:nvPr>
        </p:nvSpPr>
        <p:spPr>
          <a:xfrm>
            <a:off x="1026488" y="2412263"/>
            <a:ext cx="2076000" cy="3427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bg1"/>
                </a:solidFill>
              </a:rPr>
              <a:t>ЦЕЛЬ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62" name="Google Shape;404;p26"/>
          <p:cNvSpPr/>
          <p:nvPr/>
        </p:nvSpPr>
        <p:spPr>
          <a:xfrm>
            <a:off x="454108" y="2352313"/>
            <a:ext cx="423900" cy="423900"/>
          </a:xfrm>
          <a:prstGeom prst="ellipse">
            <a:avLst/>
          </a:pr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63" name="Google Shape;406;p26"/>
          <p:cNvSpPr/>
          <p:nvPr/>
        </p:nvSpPr>
        <p:spPr>
          <a:xfrm>
            <a:off x="567396" y="2466125"/>
            <a:ext cx="197329" cy="196282"/>
          </a:xfrm>
          <a:custGeom>
            <a:avLst/>
            <a:gdLst/>
            <a:ahLst/>
            <a:cxnLst/>
            <a:rect l="l" t="t" r="r" b="b"/>
            <a:pathLst>
              <a:path w="86076" h="85619" extrusionOk="0">
                <a:moveTo>
                  <a:pt x="69905" y="0"/>
                </a:moveTo>
                <a:cubicBezTo>
                  <a:pt x="68694" y="0"/>
                  <a:pt x="67486" y="477"/>
                  <a:pt x="66581" y="1432"/>
                </a:cubicBezTo>
                <a:lnTo>
                  <a:pt x="58027" y="9986"/>
                </a:lnTo>
                <a:lnTo>
                  <a:pt x="76090" y="28069"/>
                </a:lnTo>
                <a:lnTo>
                  <a:pt x="84186" y="19037"/>
                </a:lnTo>
                <a:cubicBezTo>
                  <a:pt x="86076" y="17227"/>
                  <a:pt x="86076" y="14184"/>
                  <a:pt x="84186" y="12373"/>
                </a:cubicBezTo>
                <a:lnTo>
                  <a:pt x="73245" y="1432"/>
                </a:lnTo>
                <a:cubicBezTo>
                  <a:pt x="72330" y="477"/>
                  <a:pt x="71116" y="0"/>
                  <a:pt x="69905" y="0"/>
                </a:cubicBezTo>
                <a:close/>
                <a:moveTo>
                  <a:pt x="52318" y="14760"/>
                </a:moveTo>
                <a:lnTo>
                  <a:pt x="0" y="67536"/>
                </a:lnTo>
                <a:lnTo>
                  <a:pt x="0" y="85618"/>
                </a:lnTo>
                <a:lnTo>
                  <a:pt x="18083" y="85618"/>
                </a:lnTo>
                <a:lnTo>
                  <a:pt x="70380" y="32823"/>
                </a:lnTo>
                <a:lnTo>
                  <a:pt x="52318" y="147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4" name="Google Shape;272;p23"/>
          <p:cNvSpPr txBox="1">
            <a:spLocks/>
          </p:cNvSpPr>
          <p:nvPr/>
        </p:nvSpPr>
        <p:spPr>
          <a:xfrm>
            <a:off x="952449" y="1616611"/>
            <a:ext cx="6189330" cy="764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100" dirty="0">
                <a:latin typeface="Roboto" panose="02000000000000000000" pitchFamily="2" charset="0"/>
              </a:rPr>
              <a:t>Создать рекомендательную систему на основе истории книг, взятых читателями в государственных библиотеках и просмотренными пользователями, а также данных о них. </a:t>
            </a:r>
          </a:p>
        </p:txBody>
      </p:sp>
      <p:sp>
        <p:nvSpPr>
          <p:cNvPr id="65" name="Google Shape;398;p26"/>
          <p:cNvSpPr/>
          <p:nvPr/>
        </p:nvSpPr>
        <p:spPr>
          <a:xfrm>
            <a:off x="952449" y="3545873"/>
            <a:ext cx="2326500" cy="381000"/>
          </a:xfrm>
          <a:prstGeom prst="homePlate">
            <a:avLst>
              <a:gd name="adj" fmla="val 50000"/>
            </a:avLst>
          </a:pr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66" name="Google Shape;400;p26"/>
          <p:cNvSpPr txBox="1">
            <a:spLocks noGrp="1"/>
          </p:cNvSpPr>
          <p:nvPr>
            <p:ph type="ctrTitle"/>
          </p:nvPr>
        </p:nvSpPr>
        <p:spPr>
          <a:xfrm>
            <a:off x="1008529" y="3584373"/>
            <a:ext cx="2076000" cy="3427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bg1"/>
                </a:solidFill>
              </a:rPr>
              <a:t>БИЗНЕС-МЕТРИКИ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67" name="Google Shape;404;p26"/>
          <p:cNvSpPr/>
          <p:nvPr/>
        </p:nvSpPr>
        <p:spPr>
          <a:xfrm>
            <a:off x="436149" y="3524423"/>
            <a:ext cx="423900" cy="423900"/>
          </a:xfrm>
          <a:prstGeom prst="ellipse">
            <a:avLst/>
          </a:pr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68" name="Google Shape;406;p26"/>
          <p:cNvSpPr/>
          <p:nvPr/>
        </p:nvSpPr>
        <p:spPr>
          <a:xfrm>
            <a:off x="549437" y="3638235"/>
            <a:ext cx="197329" cy="196282"/>
          </a:xfrm>
          <a:custGeom>
            <a:avLst/>
            <a:gdLst/>
            <a:ahLst/>
            <a:cxnLst/>
            <a:rect l="l" t="t" r="r" b="b"/>
            <a:pathLst>
              <a:path w="86076" h="85619" extrusionOk="0">
                <a:moveTo>
                  <a:pt x="69905" y="0"/>
                </a:moveTo>
                <a:cubicBezTo>
                  <a:pt x="68694" y="0"/>
                  <a:pt x="67486" y="477"/>
                  <a:pt x="66581" y="1432"/>
                </a:cubicBezTo>
                <a:lnTo>
                  <a:pt x="58027" y="9986"/>
                </a:lnTo>
                <a:lnTo>
                  <a:pt x="76090" y="28069"/>
                </a:lnTo>
                <a:lnTo>
                  <a:pt x="84186" y="19037"/>
                </a:lnTo>
                <a:cubicBezTo>
                  <a:pt x="86076" y="17227"/>
                  <a:pt x="86076" y="14184"/>
                  <a:pt x="84186" y="12373"/>
                </a:cubicBezTo>
                <a:lnTo>
                  <a:pt x="73245" y="1432"/>
                </a:lnTo>
                <a:cubicBezTo>
                  <a:pt x="72330" y="477"/>
                  <a:pt x="71116" y="0"/>
                  <a:pt x="69905" y="0"/>
                </a:cubicBezTo>
                <a:close/>
                <a:moveTo>
                  <a:pt x="52318" y="14760"/>
                </a:moveTo>
                <a:lnTo>
                  <a:pt x="0" y="67536"/>
                </a:lnTo>
                <a:lnTo>
                  <a:pt x="0" y="85618"/>
                </a:lnTo>
                <a:lnTo>
                  <a:pt x="18083" y="85618"/>
                </a:lnTo>
                <a:lnTo>
                  <a:pt x="70380" y="32823"/>
                </a:lnTo>
                <a:lnTo>
                  <a:pt x="52318" y="147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1" name="Google Shape;445;p27">
            <a:extLst>
              <a:ext uri="{FF2B5EF4-FFF2-40B4-BE49-F238E27FC236}">
                <a16:creationId xmlns:a16="http://schemas.microsoft.com/office/drawing/2014/main" id="{1F2E4654-1AFE-48C0-8A71-783FA6542C78}"/>
              </a:ext>
            </a:extLst>
          </p:cNvPr>
          <p:cNvSpPr txBox="1">
            <a:spLocks/>
          </p:cNvSpPr>
          <p:nvPr/>
        </p:nvSpPr>
        <p:spPr>
          <a:xfrm>
            <a:off x="1407621" y="161783"/>
            <a:ext cx="7833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ru-RU" dirty="0">
                <a:solidFill>
                  <a:srgbClr val="171536"/>
                </a:solidFill>
              </a:rPr>
              <a:t>Постановка задачи</a:t>
            </a:r>
          </a:p>
        </p:txBody>
      </p:sp>
      <p:sp>
        <p:nvSpPr>
          <p:cNvPr id="24" name="object 27">
            <a:extLst>
              <a:ext uri="{FF2B5EF4-FFF2-40B4-BE49-F238E27FC236}">
                <a16:creationId xmlns:a16="http://schemas.microsoft.com/office/drawing/2014/main" id="{0378A130-72F7-471E-A270-B3C55E725A3C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3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C156581-11CE-334D-A66E-D596627FD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  <p:sp>
        <p:nvSpPr>
          <p:cNvPr id="25" name="Google Shape;272;p23">
            <a:extLst>
              <a:ext uri="{FF2B5EF4-FFF2-40B4-BE49-F238E27FC236}">
                <a16:creationId xmlns:a16="http://schemas.microsoft.com/office/drawing/2014/main" id="{BE63CA12-C206-4F4D-A5C3-1DA5046B7F87}"/>
              </a:ext>
            </a:extLst>
          </p:cNvPr>
          <p:cNvSpPr txBox="1">
            <a:spLocks/>
          </p:cNvSpPr>
          <p:nvPr/>
        </p:nvSpPr>
        <p:spPr>
          <a:xfrm>
            <a:off x="878878" y="2818323"/>
            <a:ext cx="6189330" cy="764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100" dirty="0">
                <a:latin typeface="Arial" panose="020B0604020202020204" pitchFamily="34" charset="0"/>
              </a:rPr>
              <a:t>Цель - повысить удовлетворенность пользовательским опытом и лояльность к платформе и библиотекам Москвы</a:t>
            </a:r>
            <a:endParaRPr lang="en-US" sz="1100" dirty="0"/>
          </a:p>
          <a:p>
            <a:endParaRPr lang="ru-RU" sz="1100" dirty="0">
              <a:latin typeface="Roboto" panose="02000000000000000000" pitchFamily="2" charset="0"/>
            </a:endParaRPr>
          </a:p>
        </p:txBody>
      </p:sp>
      <p:sp>
        <p:nvSpPr>
          <p:cNvPr id="26" name="Google Shape;272;p23">
            <a:extLst>
              <a:ext uri="{FF2B5EF4-FFF2-40B4-BE49-F238E27FC236}">
                <a16:creationId xmlns:a16="http://schemas.microsoft.com/office/drawing/2014/main" id="{62DD1CEA-1DAE-564C-A249-D4321E33213F}"/>
              </a:ext>
            </a:extLst>
          </p:cNvPr>
          <p:cNvSpPr txBox="1">
            <a:spLocks/>
          </p:cNvSpPr>
          <p:nvPr/>
        </p:nvSpPr>
        <p:spPr>
          <a:xfrm>
            <a:off x="952449" y="3930765"/>
            <a:ext cx="6189330" cy="764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100" dirty="0">
                <a:latin typeface="Arial" panose="020B0604020202020204" pitchFamily="34" charset="0"/>
              </a:rPr>
              <a:t>сокращение времени на поиск нужной и интересующей читателя литературы</a:t>
            </a:r>
            <a:endParaRPr lang="en-US" sz="1100" dirty="0"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100" dirty="0">
                <a:latin typeface="Arial" panose="020B0604020202020204" pitchFamily="34" charset="0"/>
              </a:rPr>
              <a:t>увеличение кол-ва книг, взятых в библиотеке (в месяц и в год)</a:t>
            </a:r>
          </a:p>
          <a:p>
            <a:endParaRPr lang="ru-RU" sz="1100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396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>
            <a:spLocks noGrp="1"/>
          </p:cNvSpPr>
          <p:nvPr>
            <p:ph type="ctrTitle"/>
          </p:nvPr>
        </p:nvSpPr>
        <p:spPr>
          <a:xfrm>
            <a:off x="1442000" y="104568"/>
            <a:ext cx="4572434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171536"/>
                </a:solidFill>
              </a:rPr>
              <a:t>Данные</a:t>
            </a:r>
            <a:endParaRPr dirty="0">
              <a:solidFill>
                <a:srgbClr val="171536"/>
              </a:solidFill>
            </a:endParaRPr>
          </a:p>
        </p:txBody>
      </p:sp>
      <p:sp>
        <p:nvSpPr>
          <p:cNvPr id="48" name="object 27">
            <a:extLst>
              <a:ext uri="{FF2B5EF4-FFF2-40B4-BE49-F238E27FC236}">
                <a16:creationId xmlns:a16="http://schemas.microsoft.com/office/drawing/2014/main" id="{D72166F4-8490-48F0-A44F-7E1145EC5A5D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4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8D159E62-BDEB-497E-921B-F412AEE88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4E3AE390-15B6-F249-A2AC-CE32D62BE676}"/>
              </a:ext>
            </a:extLst>
          </p:cNvPr>
          <p:cNvSpPr txBox="1"/>
          <p:nvPr/>
        </p:nvSpPr>
        <p:spPr>
          <a:xfrm>
            <a:off x="683716" y="1108997"/>
            <a:ext cx="636292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ru-RU" b="1" dirty="0">
                <a:solidFill>
                  <a:srgbClr val="EC0E43"/>
                </a:solidFill>
                <a:latin typeface="Roboto" panose="02000000000000000000" pitchFamily="2" charset="0"/>
              </a:rPr>
              <a:t>Данные</a:t>
            </a:r>
          </a:p>
          <a:p>
            <a:pPr lvl="1"/>
            <a:endParaRPr lang="ru-RU" b="1" dirty="0">
              <a:latin typeface="Roboto" panose="02000000000000000000" pitchFamily="2" charset="0"/>
            </a:endParaRPr>
          </a:p>
          <a:p>
            <a:pPr lvl="1"/>
            <a:r>
              <a:rPr lang="ru-RU" dirty="0">
                <a:latin typeface="Roboto" panose="02000000000000000000" pitchFamily="2" charset="0"/>
              </a:rPr>
              <a:t>Больше </a:t>
            </a:r>
            <a:r>
              <a:rPr lang="ru-RU" b="1" dirty="0">
                <a:effectLst/>
                <a:latin typeface="Roboto" panose="02000000000000000000" pitchFamily="2" charset="0"/>
              </a:rPr>
              <a:t>2 миллионов</a:t>
            </a:r>
            <a:r>
              <a:rPr lang="ru-RU" dirty="0">
                <a:effectLst/>
                <a:latin typeface="Roboto" panose="02000000000000000000" pitchFamily="2" charset="0"/>
              </a:rPr>
              <a:t> уникальных книг из базы </a:t>
            </a:r>
            <a:r>
              <a:rPr lang="en-US" dirty="0" err="1">
                <a:effectLst/>
                <a:latin typeface="Roboto" panose="02000000000000000000" pitchFamily="2" charset="0"/>
              </a:rPr>
              <a:t>mos.ru</a:t>
            </a:r>
            <a:endParaRPr lang="en-US" dirty="0">
              <a:effectLst/>
              <a:latin typeface="Roboto" panose="02000000000000000000" pitchFamily="2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ru-RU" dirty="0">
                <a:latin typeface="Roboto" panose="02000000000000000000" pitchFamily="2" charset="0"/>
              </a:rPr>
              <a:t>тысячи статей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ru-RU" dirty="0">
                <a:latin typeface="Roboto" panose="02000000000000000000" pitchFamily="2" charset="0"/>
              </a:rPr>
              <a:t>д</a:t>
            </a:r>
            <a:r>
              <a:rPr lang="ru-RU" dirty="0">
                <a:effectLst/>
                <a:latin typeface="Roboto" panose="02000000000000000000" pitchFamily="2" charset="0"/>
              </a:rPr>
              <a:t>есятки тысяч многотомных изданий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ru-RU" dirty="0">
                <a:latin typeface="Roboto" panose="02000000000000000000" pitchFamily="2" charset="0"/>
              </a:rPr>
              <a:t>миллионы моно-изданий</a:t>
            </a:r>
            <a:endParaRPr lang="en-US" dirty="0">
              <a:latin typeface="Roboto" panose="02000000000000000000" pitchFamily="2" charset="0"/>
            </a:endParaRPr>
          </a:p>
          <a:p>
            <a:pPr lvl="1"/>
            <a:r>
              <a:rPr lang="ru-RU" b="1" dirty="0">
                <a:latin typeface="Roboto" panose="02000000000000000000" pitchFamily="2" charset="0"/>
              </a:rPr>
              <a:t>600 тысяч </a:t>
            </a:r>
            <a:r>
              <a:rPr lang="ru-RU" dirty="0">
                <a:latin typeface="Roboto" panose="02000000000000000000" pitchFamily="2" charset="0"/>
              </a:rPr>
              <a:t>читателей московских библиотек (+ возраст и адрес)</a:t>
            </a:r>
          </a:p>
          <a:p>
            <a:pPr lvl="1"/>
            <a:r>
              <a:rPr lang="ru-RU" b="1" dirty="0">
                <a:effectLst/>
                <a:latin typeface="Roboto" panose="02000000000000000000" pitchFamily="2" charset="0"/>
              </a:rPr>
              <a:t>16 миллионов </a:t>
            </a:r>
            <a:r>
              <a:rPr lang="ru-RU" dirty="0">
                <a:effectLst/>
                <a:latin typeface="Roboto" panose="02000000000000000000" pitchFamily="2" charset="0"/>
              </a:rPr>
              <a:t>записей о выдаче книг</a:t>
            </a:r>
          </a:p>
          <a:p>
            <a:pPr lvl="1"/>
            <a:r>
              <a:rPr lang="ru-RU" b="1" dirty="0">
                <a:latin typeface="Roboto" panose="02000000000000000000" pitchFamily="2" charset="0"/>
              </a:rPr>
              <a:t>500 библиотек</a:t>
            </a:r>
          </a:p>
          <a:p>
            <a:pPr lvl="1"/>
            <a:r>
              <a:rPr lang="ru-RU" b="1" dirty="0">
                <a:latin typeface="Roboto" panose="02000000000000000000" pitchFamily="2" charset="0"/>
              </a:rPr>
              <a:t>Справочники</a:t>
            </a:r>
            <a:r>
              <a:rPr lang="ru-RU" dirty="0">
                <a:latin typeface="Roboto" panose="02000000000000000000" pitchFamily="2" charset="0"/>
              </a:rPr>
              <a:t> авторов, рубрик, языков и многое другое</a:t>
            </a:r>
          </a:p>
          <a:p>
            <a:pPr lvl="1"/>
            <a:endParaRPr lang="ru-RU" b="1" dirty="0">
              <a:latin typeface="Roboto" panose="02000000000000000000" pitchFamily="2" charset="0"/>
            </a:endParaRPr>
          </a:p>
          <a:p>
            <a:pPr lvl="1"/>
            <a:r>
              <a:rPr lang="ru-RU" b="1" dirty="0">
                <a:solidFill>
                  <a:srgbClr val="EC0E43"/>
                </a:solidFill>
                <a:effectLst/>
                <a:latin typeface="Roboto" panose="02000000000000000000" pitchFamily="2" charset="0"/>
              </a:rPr>
              <a:t>И самое важное</a:t>
            </a:r>
          </a:p>
          <a:p>
            <a:pPr lvl="1"/>
            <a:r>
              <a:rPr lang="ru-RU" b="1" dirty="0">
                <a:latin typeface="Roboto" panose="02000000000000000000" pitchFamily="2" charset="0"/>
              </a:rPr>
              <a:t>97 пользователей </a:t>
            </a:r>
            <a:r>
              <a:rPr lang="ru-RU" dirty="0">
                <a:latin typeface="Roboto" panose="02000000000000000000" pitchFamily="2" charset="0"/>
              </a:rPr>
              <a:t>сервиса </a:t>
            </a:r>
            <a:r>
              <a:rPr lang="en-US" dirty="0" err="1">
                <a:latin typeface="Roboto" panose="02000000000000000000" pitchFamily="2" charset="0"/>
              </a:rPr>
              <a:t>mos.ru</a:t>
            </a:r>
            <a:r>
              <a:rPr lang="en-US" dirty="0">
                <a:latin typeface="Roboto" panose="02000000000000000000" pitchFamily="2" charset="0"/>
              </a:rPr>
              <a:t>, </a:t>
            </a:r>
            <a:r>
              <a:rPr lang="ru-RU" dirty="0">
                <a:latin typeface="Roboto" panose="02000000000000000000" pitchFamily="2" charset="0"/>
              </a:rPr>
              <a:t>для которых необходимо построить рекомендации</a:t>
            </a:r>
            <a:endParaRPr lang="ru-RU" dirty="0">
              <a:effectLst/>
              <a:latin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>
            <a:spLocks noGrp="1"/>
          </p:cNvSpPr>
          <p:nvPr>
            <p:ph type="ctrTitle"/>
          </p:nvPr>
        </p:nvSpPr>
        <p:spPr>
          <a:xfrm>
            <a:off x="1442000" y="104568"/>
            <a:ext cx="4572434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71536"/>
                </a:solidFill>
              </a:rPr>
              <a:t>ML-</a:t>
            </a:r>
            <a:r>
              <a:rPr lang="ru-RU" dirty="0">
                <a:solidFill>
                  <a:srgbClr val="171536"/>
                </a:solidFill>
              </a:rPr>
              <a:t>архитектура</a:t>
            </a:r>
            <a:endParaRPr dirty="0">
              <a:solidFill>
                <a:srgbClr val="171536"/>
              </a:solidFill>
            </a:endParaRPr>
          </a:p>
        </p:txBody>
      </p:sp>
      <p:sp>
        <p:nvSpPr>
          <p:cNvPr id="48" name="object 27">
            <a:extLst>
              <a:ext uri="{FF2B5EF4-FFF2-40B4-BE49-F238E27FC236}">
                <a16:creationId xmlns:a16="http://schemas.microsoft.com/office/drawing/2014/main" id="{D72166F4-8490-48F0-A44F-7E1145EC5A5D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5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8D159E62-BDEB-497E-921B-F412AEE88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89FA730-8C7F-D44B-99DD-B1DB10C2F795}"/>
              </a:ext>
            </a:extLst>
          </p:cNvPr>
          <p:cNvSpPr/>
          <p:nvPr/>
        </p:nvSpPr>
        <p:spPr>
          <a:xfrm>
            <a:off x="1904672" y="3041143"/>
            <a:ext cx="3085171" cy="145300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EEA0BC-6F4C-324B-8EC1-BD0870B25C98}"/>
              </a:ext>
            </a:extLst>
          </p:cNvPr>
          <p:cNvGrpSpPr/>
          <p:nvPr/>
        </p:nvGrpSpPr>
        <p:grpSpPr>
          <a:xfrm>
            <a:off x="1539966" y="1110746"/>
            <a:ext cx="3449877" cy="1453001"/>
            <a:chOff x="1679684" y="926390"/>
            <a:chExt cx="3449877" cy="1453001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A452D418-203D-8B48-81CB-919AD7A41D7F}"/>
                </a:ext>
              </a:extLst>
            </p:cNvPr>
            <p:cNvSpPr/>
            <p:nvPr/>
          </p:nvSpPr>
          <p:spPr>
            <a:xfrm>
              <a:off x="1679684" y="926390"/>
              <a:ext cx="3449877" cy="1453001"/>
            </a:xfrm>
            <a:prstGeom prst="round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0E80935-E831-2A4B-9A73-743DE0E8F25D}"/>
                </a:ext>
              </a:extLst>
            </p:cNvPr>
            <p:cNvSpPr/>
            <p:nvPr/>
          </p:nvSpPr>
          <p:spPr>
            <a:xfrm>
              <a:off x="2283710" y="1503866"/>
              <a:ext cx="906966" cy="67745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Interaction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matrix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495A2A1-F2C3-C148-9045-9E12784FDDA0}"/>
                </a:ext>
              </a:extLst>
            </p:cNvPr>
            <p:cNvSpPr/>
            <p:nvPr/>
          </p:nvSpPr>
          <p:spPr>
            <a:xfrm>
              <a:off x="3803994" y="1510518"/>
              <a:ext cx="906966" cy="67745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Feature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Matrix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E41250D-AB8B-5848-9824-4BBADA820CC0}"/>
                </a:ext>
              </a:extLst>
            </p:cNvPr>
            <p:cNvSpPr txBox="1"/>
            <p:nvPr/>
          </p:nvSpPr>
          <p:spPr>
            <a:xfrm>
              <a:off x="1719854" y="1681053"/>
              <a:ext cx="5835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users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8D3A34-D1BF-DC48-A61B-8228CC512028}"/>
                </a:ext>
              </a:extLst>
            </p:cNvPr>
            <p:cNvSpPr txBox="1"/>
            <p:nvPr/>
          </p:nvSpPr>
          <p:spPr>
            <a:xfrm>
              <a:off x="2428675" y="1233519"/>
              <a:ext cx="617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books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1BFE89-A0FA-4C4A-9C55-3EF2CB4479E6}"/>
                </a:ext>
              </a:extLst>
            </p:cNvPr>
            <p:cNvSpPr txBox="1"/>
            <p:nvPr/>
          </p:nvSpPr>
          <p:spPr>
            <a:xfrm>
              <a:off x="3259866" y="1681054"/>
              <a:ext cx="602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books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778EF8-3E28-EC44-9408-1725252CAAA7}"/>
                </a:ext>
              </a:extLst>
            </p:cNvPr>
            <p:cNvSpPr txBox="1"/>
            <p:nvPr/>
          </p:nvSpPr>
          <p:spPr>
            <a:xfrm>
              <a:off x="3833731" y="1202766"/>
              <a:ext cx="8474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features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1DDDFF0-5EB8-E343-892E-54D1EE7C5189}"/>
                </a:ext>
              </a:extLst>
            </p:cNvPr>
            <p:cNvSpPr txBox="1"/>
            <p:nvPr/>
          </p:nvSpPr>
          <p:spPr>
            <a:xfrm>
              <a:off x="1808145" y="956545"/>
              <a:ext cx="24751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00" dirty="0"/>
                <a:t>Данные из библиотек и из сервиса</a:t>
              </a:r>
              <a:endParaRPr lang="en-US" sz="10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F29B61E-9CF0-374A-AF45-C189DEF83FAA}"/>
              </a:ext>
            </a:extLst>
          </p:cNvPr>
          <p:cNvSpPr txBox="1"/>
          <p:nvPr/>
        </p:nvSpPr>
        <p:spPr>
          <a:xfrm>
            <a:off x="2025762" y="3068208"/>
            <a:ext cx="11134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/>
              <a:t>Сервис </a:t>
            </a:r>
            <a:r>
              <a:rPr lang="en-US" sz="1000" dirty="0"/>
              <a:t>mos.ru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199AF94-EC09-AA4F-813C-7FFEDE63A070}"/>
              </a:ext>
            </a:extLst>
          </p:cNvPr>
          <p:cNvSpPr/>
          <p:nvPr/>
        </p:nvSpPr>
        <p:spPr>
          <a:xfrm>
            <a:off x="3852201" y="3485114"/>
            <a:ext cx="951571" cy="5921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tx1"/>
                </a:solidFill>
              </a:rPr>
              <a:t>Модель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LightFM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1A6E40-D4A4-6149-9613-ABDA427612E4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4327987" y="2563747"/>
            <a:ext cx="0" cy="921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DB5D901-40B7-6A46-B220-8FD911A37108}"/>
              </a:ext>
            </a:extLst>
          </p:cNvPr>
          <p:cNvSpPr txBox="1"/>
          <p:nvPr/>
        </p:nvSpPr>
        <p:spPr>
          <a:xfrm>
            <a:off x="3271200" y="2602310"/>
            <a:ext cx="116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/>
              <a:t>Переобучается 1 раз в сутки</a:t>
            </a:r>
            <a:endParaRPr lang="en-US" sz="10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B3F9F22-57DA-4142-9733-6E5E06F32A62}"/>
              </a:ext>
            </a:extLst>
          </p:cNvPr>
          <p:cNvSpPr/>
          <p:nvPr/>
        </p:nvSpPr>
        <p:spPr>
          <a:xfrm>
            <a:off x="2111686" y="3485114"/>
            <a:ext cx="1221056" cy="5921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tx1"/>
                </a:solidFill>
              </a:rPr>
              <a:t>Сервис рекомендаций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89A0FE-5CEE-4647-8BCD-E84891D37B89}"/>
              </a:ext>
            </a:extLst>
          </p:cNvPr>
          <p:cNvCxnSpPr>
            <a:cxnSpLocks/>
          </p:cNvCxnSpPr>
          <p:nvPr/>
        </p:nvCxnSpPr>
        <p:spPr>
          <a:xfrm>
            <a:off x="3332742" y="3662230"/>
            <a:ext cx="519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8C62FDF-E194-B34F-88FB-740462818B13}"/>
              </a:ext>
            </a:extLst>
          </p:cNvPr>
          <p:cNvCxnSpPr>
            <a:cxnSpLocks/>
          </p:cNvCxnSpPr>
          <p:nvPr/>
        </p:nvCxnSpPr>
        <p:spPr>
          <a:xfrm flipH="1">
            <a:off x="3332741" y="3865468"/>
            <a:ext cx="519459" cy="8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oogle Shape;4785;p45">
            <a:extLst>
              <a:ext uri="{FF2B5EF4-FFF2-40B4-BE49-F238E27FC236}">
                <a16:creationId xmlns:a16="http://schemas.microsoft.com/office/drawing/2014/main" id="{8212C44B-8528-6A4F-966B-0CA04D554C9D}"/>
              </a:ext>
            </a:extLst>
          </p:cNvPr>
          <p:cNvGrpSpPr/>
          <p:nvPr/>
        </p:nvGrpSpPr>
        <p:grpSpPr>
          <a:xfrm>
            <a:off x="714348" y="2459718"/>
            <a:ext cx="264256" cy="581425"/>
            <a:chOff x="4584850" y="4399275"/>
            <a:chExt cx="225875" cy="481825"/>
          </a:xfrm>
          <a:solidFill>
            <a:srgbClr val="171536"/>
          </a:solidFill>
        </p:grpSpPr>
        <p:sp>
          <p:nvSpPr>
            <p:cNvPr id="35" name="Google Shape;4786;p45">
              <a:extLst>
                <a:ext uri="{FF2B5EF4-FFF2-40B4-BE49-F238E27FC236}">
                  <a16:creationId xmlns:a16="http://schemas.microsoft.com/office/drawing/2014/main" id="{63359A07-AA2F-ED47-A41D-C156491EE2E9}"/>
                </a:ext>
              </a:extLst>
            </p:cNvPr>
            <p:cNvSpPr/>
            <p:nvPr/>
          </p:nvSpPr>
          <p:spPr>
            <a:xfrm>
              <a:off x="4655400" y="4399275"/>
              <a:ext cx="84700" cy="84725"/>
            </a:xfrm>
            <a:custGeom>
              <a:avLst/>
              <a:gdLst/>
              <a:ahLst/>
              <a:cxnLst/>
              <a:rect l="l" t="t" r="r" b="b"/>
              <a:pathLst>
                <a:path w="3388" h="3389" extrusionOk="0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36" name="Google Shape;4787;p45">
              <a:extLst>
                <a:ext uri="{FF2B5EF4-FFF2-40B4-BE49-F238E27FC236}">
                  <a16:creationId xmlns:a16="http://schemas.microsoft.com/office/drawing/2014/main" id="{743F4B62-5385-5642-A4CA-3781CABDE4B6}"/>
                </a:ext>
              </a:extLst>
            </p:cNvPr>
            <p:cNvSpPr/>
            <p:nvPr/>
          </p:nvSpPr>
          <p:spPr>
            <a:xfrm>
              <a:off x="4584850" y="4512200"/>
              <a:ext cx="225875" cy="368900"/>
            </a:xfrm>
            <a:custGeom>
              <a:avLst/>
              <a:gdLst/>
              <a:ahLst/>
              <a:cxnLst/>
              <a:rect l="l" t="t" r="r" b="b"/>
              <a:pathLst>
                <a:path w="9035" h="14756" extrusionOk="0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EDF085E-6A68-ED49-B479-9846A1DB497B}"/>
              </a:ext>
            </a:extLst>
          </p:cNvPr>
          <p:cNvSpPr txBox="1"/>
          <p:nvPr/>
        </p:nvSpPr>
        <p:spPr>
          <a:xfrm>
            <a:off x="361400" y="2021191"/>
            <a:ext cx="1004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новый пользователь</a:t>
            </a:r>
            <a:endParaRPr lang="en-US" sz="1000" dirty="0"/>
          </a:p>
        </p:txBody>
      </p:sp>
      <p:grpSp>
        <p:nvGrpSpPr>
          <p:cNvPr id="38" name="Google Shape;4785;p45">
            <a:extLst>
              <a:ext uri="{FF2B5EF4-FFF2-40B4-BE49-F238E27FC236}">
                <a16:creationId xmlns:a16="http://schemas.microsoft.com/office/drawing/2014/main" id="{FB46ED9A-4D40-434B-A811-BFB43E9F2B34}"/>
              </a:ext>
            </a:extLst>
          </p:cNvPr>
          <p:cNvGrpSpPr/>
          <p:nvPr/>
        </p:nvGrpSpPr>
        <p:grpSpPr>
          <a:xfrm>
            <a:off x="719570" y="3983751"/>
            <a:ext cx="264256" cy="581425"/>
            <a:chOff x="4584850" y="4399275"/>
            <a:chExt cx="225875" cy="481825"/>
          </a:xfrm>
          <a:solidFill>
            <a:srgbClr val="171536"/>
          </a:solidFill>
        </p:grpSpPr>
        <p:sp>
          <p:nvSpPr>
            <p:cNvPr id="39" name="Google Shape;4786;p45">
              <a:extLst>
                <a:ext uri="{FF2B5EF4-FFF2-40B4-BE49-F238E27FC236}">
                  <a16:creationId xmlns:a16="http://schemas.microsoft.com/office/drawing/2014/main" id="{8B1F3D41-921A-5044-9316-B5E1316BF96A}"/>
                </a:ext>
              </a:extLst>
            </p:cNvPr>
            <p:cNvSpPr/>
            <p:nvPr/>
          </p:nvSpPr>
          <p:spPr>
            <a:xfrm>
              <a:off x="4655400" y="4399275"/>
              <a:ext cx="84700" cy="84725"/>
            </a:xfrm>
            <a:custGeom>
              <a:avLst/>
              <a:gdLst/>
              <a:ahLst/>
              <a:cxnLst/>
              <a:rect l="l" t="t" r="r" b="b"/>
              <a:pathLst>
                <a:path w="3388" h="3389" extrusionOk="0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40" name="Google Shape;4787;p45">
              <a:extLst>
                <a:ext uri="{FF2B5EF4-FFF2-40B4-BE49-F238E27FC236}">
                  <a16:creationId xmlns:a16="http://schemas.microsoft.com/office/drawing/2014/main" id="{F677024B-0CB8-AA49-8EB3-581E64AD8D0F}"/>
                </a:ext>
              </a:extLst>
            </p:cNvPr>
            <p:cNvSpPr/>
            <p:nvPr/>
          </p:nvSpPr>
          <p:spPr>
            <a:xfrm>
              <a:off x="4584850" y="4512200"/>
              <a:ext cx="225875" cy="368900"/>
            </a:xfrm>
            <a:custGeom>
              <a:avLst/>
              <a:gdLst/>
              <a:ahLst/>
              <a:cxnLst/>
              <a:rect l="l" t="t" r="r" b="b"/>
              <a:pathLst>
                <a:path w="9035" h="14756" extrusionOk="0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777E2937-08EF-594B-B757-2B0A311EBAEC}"/>
              </a:ext>
            </a:extLst>
          </p:cNvPr>
          <p:cNvSpPr txBox="1"/>
          <p:nvPr/>
        </p:nvSpPr>
        <p:spPr>
          <a:xfrm>
            <a:off x="179568" y="3494067"/>
            <a:ext cx="1354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пользователь с историей</a:t>
            </a:r>
            <a:endParaRPr lang="en-US" sz="10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921F71F-37A2-EB4C-9617-FA4F91455AC4}"/>
              </a:ext>
            </a:extLst>
          </p:cNvPr>
          <p:cNvCxnSpPr>
            <a:cxnSpLocks/>
          </p:cNvCxnSpPr>
          <p:nvPr/>
        </p:nvCxnSpPr>
        <p:spPr>
          <a:xfrm>
            <a:off x="1064718" y="2703742"/>
            <a:ext cx="1128588" cy="790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D1E3F08-83C2-DC44-BFE4-F2AB9AC87966}"/>
              </a:ext>
            </a:extLst>
          </p:cNvPr>
          <p:cNvSpPr txBox="1"/>
          <p:nvPr/>
        </p:nvSpPr>
        <p:spPr>
          <a:xfrm>
            <a:off x="965194" y="3029437"/>
            <a:ext cx="774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EC0E43"/>
                </a:solidFill>
              </a:rPr>
              <a:t>Cold</a:t>
            </a:r>
            <a:r>
              <a:rPr lang="ru-RU" sz="1000" dirty="0">
                <a:solidFill>
                  <a:srgbClr val="EC0E43"/>
                </a:solidFill>
              </a:rPr>
              <a:t> </a:t>
            </a:r>
            <a:r>
              <a:rPr lang="en-US" sz="1000" dirty="0">
                <a:solidFill>
                  <a:srgbClr val="EC0E43"/>
                </a:solidFill>
              </a:rPr>
              <a:t>start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6281AEA-D931-2C4D-888C-9C506FD02CA4}"/>
              </a:ext>
            </a:extLst>
          </p:cNvPr>
          <p:cNvCxnSpPr>
            <a:cxnSpLocks/>
          </p:cNvCxnSpPr>
          <p:nvPr/>
        </p:nvCxnSpPr>
        <p:spPr>
          <a:xfrm flipV="1">
            <a:off x="1033613" y="4067105"/>
            <a:ext cx="1130107" cy="211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5ED80A64-5140-C745-97EA-0ABB60E211C6}"/>
              </a:ext>
            </a:extLst>
          </p:cNvPr>
          <p:cNvSpPr txBox="1"/>
          <p:nvPr/>
        </p:nvSpPr>
        <p:spPr>
          <a:xfrm>
            <a:off x="533745" y="4581809"/>
            <a:ext cx="2517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>
                <a:solidFill>
                  <a:srgbClr val="EC0E43"/>
                </a:solidFill>
              </a:rPr>
              <a:t>Персональные рекомендации</a:t>
            </a:r>
            <a:endParaRPr lang="en-US" sz="1000" dirty="0">
              <a:solidFill>
                <a:srgbClr val="EC0E43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ACB95DB-968A-DC4F-B6A5-79F1FE3EA934}"/>
              </a:ext>
            </a:extLst>
          </p:cNvPr>
          <p:cNvSpPr txBox="1"/>
          <p:nvPr/>
        </p:nvSpPr>
        <p:spPr>
          <a:xfrm>
            <a:off x="3332741" y="4096376"/>
            <a:ext cx="13336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/>
              <a:t>Дообучается </a:t>
            </a:r>
            <a:r>
              <a:rPr lang="en-US" sz="1000" dirty="0"/>
              <a:t>online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AB50F26-4E03-F549-A070-E7D54AAE4ED8}"/>
              </a:ext>
            </a:extLst>
          </p:cNvPr>
          <p:cNvSpPr txBox="1"/>
          <p:nvPr/>
        </p:nvSpPr>
        <p:spPr>
          <a:xfrm>
            <a:off x="5189426" y="1264011"/>
            <a:ext cx="3032994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ru-RU" sz="1600" b="1" dirty="0">
                <a:solidFill>
                  <a:srgbClr val="EC0E43"/>
                </a:solidFill>
                <a:latin typeface="Roboto" panose="02000000000000000000" pitchFamily="2" charset="0"/>
              </a:rPr>
              <a:t>Преимущества</a:t>
            </a:r>
          </a:p>
          <a:p>
            <a:pPr lvl="1"/>
            <a:endParaRPr lang="ru-RU" b="1" dirty="0">
              <a:solidFill>
                <a:srgbClr val="EC0E43"/>
              </a:solidFill>
              <a:latin typeface="Roboto" panose="02000000000000000000" pitchFamily="2" charset="0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Roboto" panose="02000000000000000000" pitchFamily="2" charset="0"/>
              </a:rPr>
              <a:t>Модель </a:t>
            </a:r>
            <a:r>
              <a:rPr lang="en-US" sz="1200" dirty="0">
                <a:solidFill>
                  <a:schemeClr val="tx1"/>
                </a:solidFill>
                <a:latin typeface="Roboto" panose="02000000000000000000" pitchFamily="2" charset="0"/>
              </a:rPr>
              <a:t>LightFM </a:t>
            </a:r>
            <a:r>
              <a:rPr lang="ru-RU" sz="1200" dirty="0">
                <a:solidFill>
                  <a:schemeClr val="tx1"/>
                </a:solidFill>
                <a:latin typeface="Roboto" panose="02000000000000000000" pitchFamily="2" charset="0"/>
              </a:rPr>
              <a:t>– гибридная, использует как данные о книговыдаче (</a:t>
            </a:r>
            <a:r>
              <a:rPr lang="en-US" sz="1200" dirty="0">
                <a:solidFill>
                  <a:schemeClr val="tx1"/>
                </a:solidFill>
                <a:latin typeface="Roboto" panose="02000000000000000000" pitchFamily="2" charset="0"/>
              </a:rPr>
              <a:t>collaborative filtering</a:t>
            </a:r>
            <a:r>
              <a:rPr lang="ru-RU" sz="1200" dirty="0">
                <a:solidFill>
                  <a:schemeClr val="tx1"/>
                </a:solidFill>
                <a:latin typeface="Roboto" panose="02000000000000000000" pitchFamily="2" charset="0"/>
              </a:rPr>
              <a:t>), так и </a:t>
            </a:r>
            <a:r>
              <a:rPr lang="ru-RU" sz="1200" dirty="0" err="1">
                <a:solidFill>
                  <a:schemeClr val="tx1"/>
                </a:solidFill>
                <a:latin typeface="Roboto" panose="02000000000000000000" pitchFamily="2" charset="0"/>
              </a:rPr>
              <a:t>фичи</a:t>
            </a:r>
            <a:r>
              <a:rPr lang="ru-RU" sz="1200" dirty="0">
                <a:solidFill>
                  <a:schemeClr val="tx1"/>
                </a:solidFill>
                <a:latin typeface="Roboto" panose="02000000000000000000" pitchFamily="2" charset="0"/>
              </a:rPr>
              <a:t> книг</a:t>
            </a:r>
            <a:r>
              <a:rPr lang="en-US" sz="1200" dirty="0">
                <a:solidFill>
                  <a:schemeClr val="tx1"/>
                </a:solidFill>
                <a:latin typeface="Roboto" panose="02000000000000000000" pitchFamily="2" charset="0"/>
              </a:rPr>
              <a:t> (content-based </a:t>
            </a:r>
            <a:r>
              <a:rPr lang="ru-RU" sz="1200" dirty="0">
                <a:solidFill>
                  <a:schemeClr val="tx1"/>
                </a:solidFill>
                <a:latin typeface="Roboto" panose="02000000000000000000" pitchFamily="2" charset="0"/>
              </a:rPr>
              <a:t>подход</a:t>
            </a:r>
            <a:r>
              <a:rPr lang="en-US" sz="1200" dirty="0">
                <a:solidFill>
                  <a:schemeClr val="tx1"/>
                </a:solidFill>
                <a:latin typeface="Roboto" panose="02000000000000000000" pitchFamily="2" charset="0"/>
              </a:rPr>
              <a:t>)</a:t>
            </a:r>
            <a:endParaRPr lang="ru-RU" sz="1200" dirty="0">
              <a:solidFill>
                <a:schemeClr val="tx1"/>
              </a:solidFill>
              <a:latin typeface="Roboto" panose="02000000000000000000" pitchFamily="2" charset="0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endParaRPr lang="ru-RU" sz="1200" dirty="0">
              <a:solidFill>
                <a:schemeClr val="tx1"/>
              </a:solidFill>
              <a:latin typeface="Roboto" panose="02000000000000000000" pitchFamily="2" charset="0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Roboto" panose="02000000000000000000" pitchFamily="2" charset="0"/>
              </a:rPr>
              <a:t>Потенциально может использовать </a:t>
            </a:r>
            <a:r>
              <a:rPr lang="ru-RU" sz="1200" dirty="0" err="1">
                <a:solidFill>
                  <a:schemeClr val="tx1"/>
                </a:solidFill>
                <a:latin typeface="Roboto" panose="02000000000000000000" pitchFamily="2" charset="0"/>
              </a:rPr>
              <a:t>фичи</a:t>
            </a:r>
            <a:r>
              <a:rPr lang="ru-RU" sz="1200" dirty="0">
                <a:solidFill>
                  <a:schemeClr val="tx1"/>
                </a:solidFill>
                <a:latin typeface="Roboto" panose="02000000000000000000" pitchFamily="2" charset="0"/>
              </a:rPr>
              <a:t> пользователей (возраст, пол и </a:t>
            </a:r>
            <a:r>
              <a:rPr lang="ru-RU" sz="1200" dirty="0" err="1">
                <a:solidFill>
                  <a:schemeClr val="tx1"/>
                </a:solidFill>
                <a:latin typeface="Roboto" panose="02000000000000000000" pitchFamily="2" charset="0"/>
              </a:rPr>
              <a:t>пр</a:t>
            </a:r>
            <a:r>
              <a:rPr lang="en-US" sz="1200" dirty="0">
                <a:solidFill>
                  <a:schemeClr val="tx1"/>
                </a:solidFill>
                <a:latin typeface="Roboto" panose="02000000000000000000" pitchFamily="2" charset="0"/>
              </a:rPr>
              <a:t>.</a:t>
            </a:r>
            <a:r>
              <a:rPr lang="ru-RU" sz="1200" dirty="0">
                <a:solidFill>
                  <a:schemeClr val="tx1"/>
                </a:solidFill>
                <a:latin typeface="Roboto" panose="02000000000000000000" pitchFamily="2" charset="0"/>
              </a:rPr>
              <a:t>)</a:t>
            </a:r>
            <a:r>
              <a:rPr lang="en-US" sz="1200" dirty="0">
                <a:solidFill>
                  <a:schemeClr val="tx1"/>
                </a:solidFill>
                <a:latin typeface="Roboto" panose="02000000000000000000" pitchFamily="2" charset="0"/>
              </a:rPr>
              <a:t>. </a:t>
            </a:r>
            <a:r>
              <a:rPr lang="ru-RU" sz="1200" dirty="0">
                <a:solidFill>
                  <a:schemeClr val="tx1"/>
                </a:solidFill>
                <a:latin typeface="Roboto" panose="02000000000000000000" pitchFamily="2" charset="0"/>
              </a:rPr>
              <a:t>В дальнейшем это поможет улучшить холодный старт</a:t>
            </a:r>
            <a:endParaRPr lang="en-US" sz="1200" dirty="0">
              <a:solidFill>
                <a:schemeClr val="tx1"/>
              </a:solidFill>
              <a:latin typeface="Roboto" panose="02000000000000000000" pitchFamily="2" charset="0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endParaRPr lang="ru-RU" sz="1200" dirty="0">
              <a:solidFill>
                <a:schemeClr val="tx1"/>
              </a:solidFill>
              <a:latin typeface="Roboto" panose="02000000000000000000" pitchFamily="2" charset="0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Roboto" panose="02000000000000000000" pitchFamily="2" charset="0"/>
              </a:rPr>
              <a:t>Модель способна доучиваться на новых данных о пользователях </a:t>
            </a:r>
            <a:r>
              <a:rPr lang="en-US" sz="1200" dirty="0">
                <a:solidFill>
                  <a:schemeClr val="tx1"/>
                </a:solidFill>
                <a:latin typeface="Roboto" panose="02000000000000000000" pitchFamily="2" charset="0"/>
              </a:rPr>
              <a:t>online</a:t>
            </a:r>
          </a:p>
          <a:p>
            <a:pPr lvl="1"/>
            <a:endParaRPr lang="ru-RU" sz="1200" b="1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416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81345D7A-23FB-2E4F-86B8-A80907214705}"/>
              </a:ext>
            </a:extLst>
          </p:cNvPr>
          <p:cNvSpPr/>
          <p:nvPr/>
        </p:nvSpPr>
        <p:spPr>
          <a:xfrm>
            <a:off x="200722" y="961025"/>
            <a:ext cx="4839629" cy="401185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4" name="Google Shape;214;p21"/>
          <p:cNvSpPr txBox="1">
            <a:spLocks noGrp="1"/>
          </p:cNvSpPr>
          <p:nvPr>
            <p:ph type="ctrTitle"/>
          </p:nvPr>
        </p:nvSpPr>
        <p:spPr>
          <a:xfrm>
            <a:off x="1442000" y="104568"/>
            <a:ext cx="4572434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171536"/>
                </a:solidFill>
              </a:rPr>
              <a:t>Обучение и </a:t>
            </a:r>
            <a:r>
              <a:rPr lang="ru-RU" dirty="0" err="1">
                <a:solidFill>
                  <a:srgbClr val="171536"/>
                </a:solidFill>
              </a:rPr>
              <a:t>фичи</a:t>
            </a:r>
            <a:endParaRPr dirty="0">
              <a:solidFill>
                <a:srgbClr val="171536"/>
              </a:solidFill>
            </a:endParaRPr>
          </a:p>
        </p:txBody>
      </p:sp>
      <p:sp>
        <p:nvSpPr>
          <p:cNvPr id="48" name="object 27">
            <a:extLst>
              <a:ext uri="{FF2B5EF4-FFF2-40B4-BE49-F238E27FC236}">
                <a16:creationId xmlns:a16="http://schemas.microsoft.com/office/drawing/2014/main" id="{D72166F4-8490-48F0-A44F-7E1145EC5A5D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6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8D159E62-BDEB-497E-921B-F412AEE88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0AB50F26-4E03-F549-A070-E7D54AAE4ED8}"/>
              </a:ext>
            </a:extLst>
          </p:cNvPr>
          <p:cNvSpPr txBox="1"/>
          <p:nvPr/>
        </p:nvSpPr>
        <p:spPr>
          <a:xfrm>
            <a:off x="2620159" y="1313769"/>
            <a:ext cx="22992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ru-RU" sz="1200" b="1" dirty="0">
                <a:solidFill>
                  <a:srgbClr val="EC0E43"/>
                </a:solidFill>
                <a:latin typeface="Roboto" panose="02000000000000000000" pitchFamily="2" charset="0"/>
              </a:rPr>
              <a:t>История пользователей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C9B00D2-C6A6-5243-893B-35DAECED32FA}"/>
              </a:ext>
            </a:extLst>
          </p:cNvPr>
          <p:cNvSpPr/>
          <p:nvPr/>
        </p:nvSpPr>
        <p:spPr>
          <a:xfrm>
            <a:off x="486972" y="1629298"/>
            <a:ext cx="1312094" cy="34023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2.2 </a:t>
            </a:r>
            <a:r>
              <a:rPr lang="ru-RU" sz="1100" dirty="0">
                <a:solidFill>
                  <a:schemeClr val="tx1"/>
                </a:solidFill>
              </a:rPr>
              <a:t>млн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  <a:r>
              <a:rPr lang="ru-RU" sz="1100" dirty="0">
                <a:solidFill>
                  <a:schemeClr val="tx1"/>
                </a:solidFill>
              </a:rPr>
              <a:t> книг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FCA03B25-789F-BE4F-8966-A3BB3278FE63}"/>
              </a:ext>
            </a:extLst>
          </p:cNvPr>
          <p:cNvSpPr/>
          <p:nvPr/>
        </p:nvSpPr>
        <p:spPr>
          <a:xfrm>
            <a:off x="484442" y="2478088"/>
            <a:ext cx="1312094" cy="34023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1.6 </a:t>
            </a:r>
            <a:r>
              <a:rPr lang="ru-RU" sz="1100" dirty="0">
                <a:solidFill>
                  <a:schemeClr val="tx1"/>
                </a:solidFill>
              </a:rPr>
              <a:t>млн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  <a:r>
              <a:rPr lang="ru-RU" sz="1100" dirty="0">
                <a:solidFill>
                  <a:schemeClr val="tx1"/>
                </a:solidFill>
              </a:rPr>
              <a:t> книг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1E1004C-08AD-004C-A866-8A0518A49A52}"/>
              </a:ext>
            </a:extLst>
          </p:cNvPr>
          <p:cNvSpPr/>
          <p:nvPr/>
        </p:nvSpPr>
        <p:spPr>
          <a:xfrm>
            <a:off x="486970" y="3358089"/>
            <a:ext cx="1312094" cy="3344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1.2 </a:t>
            </a:r>
            <a:r>
              <a:rPr lang="ru-RU" sz="1100" dirty="0">
                <a:solidFill>
                  <a:schemeClr val="tx1"/>
                </a:solidFill>
              </a:rPr>
              <a:t>млн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  <a:r>
              <a:rPr lang="ru-RU" sz="1100" dirty="0">
                <a:solidFill>
                  <a:schemeClr val="tx1"/>
                </a:solidFill>
              </a:rPr>
              <a:t> книг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5C6B8733-768E-7A48-91F7-7D4454D8EFCB}"/>
              </a:ext>
            </a:extLst>
          </p:cNvPr>
          <p:cNvSpPr/>
          <p:nvPr/>
        </p:nvSpPr>
        <p:spPr>
          <a:xfrm>
            <a:off x="484442" y="4345670"/>
            <a:ext cx="1312094" cy="3344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rgbClr val="C00000"/>
                </a:solidFill>
              </a:rPr>
              <a:t>350 тыс</a:t>
            </a:r>
            <a:r>
              <a:rPr lang="en-US" sz="1100" dirty="0">
                <a:solidFill>
                  <a:srgbClr val="C00000"/>
                </a:solidFill>
              </a:rPr>
              <a:t>.</a:t>
            </a:r>
            <a:r>
              <a:rPr lang="ru-RU" sz="1100" dirty="0">
                <a:solidFill>
                  <a:srgbClr val="C00000"/>
                </a:solidFill>
              </a:rPr>
              <a:t> книг</a:t>
            </a:r>
            <a:endParaRPr lang="en-US" sz="1100" dirty="0">
              <a:solidFill>
                <a:srgbClr val="C00000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21C586D-437D-6948-9652-4DA8425039A0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>
          <a:xfrm flipH="1">
            <a:off x="1140489" y="1969531"/>
            <a:ext cx="2530" cy="508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B562CFB-C7B5-674C-AA85-7FE93B4A6869}"/>
              </a:ext>
            </a:extLst>
          </p:cNvPr>
          <p:cNvSpPr txBox="1"/>
          <p:nvPr/>
        </p:nvSpPr>
        <p:spPr>
          <a:xfrm>
            <a:off x="1251380" y="1978216"/>
            <a:ext cx="150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Убираем дубли по </a:t>
            </a:r>
            <a:r>
              <a:rPr lang="en-US" sz="1000" dirty="0"/>
              <a:t>collapse-field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0D7AFE9-97B9-EC4B-BB30-E228FAC779B1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>
            <a:off x="1140489" y="2818321"/>
            <a:ext cx="2528" cy="539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5ED9581-A298-034D-B372-2DB1FD263FE1}"/>
              </a:ext>
            </a:extLst>
          </p:cNvPr>
          <p:cNvSpPr txBox="1"/>
          <p:nvPr/>
        </p:nvSpPr>
        <p:spPr>
          <a:xfrm>
            <a:off x="1213727" y="2791532"/>
            <a:ext cx="15761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Объединяем многотомники и статьи в одну сущность</a:t>
            </a:r>
            <a:endParaRPr lang="en-US" sz="1000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8DEC6A6-0FE8-2745-8F09-AB6D7019439D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 flipH="1">
            <a:off x="1140489" y="3692569"/>
            <a:ext cx="2528" cy="653101"/>
          </a:xfrm>
          <a:prstGeom prst="straightConnector1">
            <a:avLst/>
          </a:prstGeom>
          <a:ln>
            <a:solidFill>
              <a:srgbClr val="EC0E4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0042BCC7-CF01-6942-9431-9D1233CC3E6B}"/>
              </a:ext>
            </a:extLst>
          </p:cNvPr>
          <p:cNvSpPr txBox="1"/>
          <p:nvPr/>
        </p:nvSpPr>
        <p:spPr>
          <a:xfrm>
            <a:off x="1154582" y="3739987"/>
            <a:ext cx="17132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Временное решение – выбираем 350 тысяч книг для обучения</a:t>
            </a:r>
            <a:endParaRPr lang="en-US" sz="1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2233D3-7875-7B43-8CCA-2DB9CA4EE42B}"/>
              </a:ext>
            </a:extLst>
          </p:cNvPr>
          <p:cNvSpPr txBox="1"/>
          <p:nvPr/>
        </p:nvSpPr>
        <p:spPr>
          <a:xfrm>
            <a:off x="455582" y="1298880"/>
            <a:ext cx="17050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ru-RU" sz="1200" b="1" dirty="0">
                <a:solidFill>
                  <a:srgbClr val="EC0E43"/>
                </a:solidFill>
                <a:latin typeface="Roboto" panose="02000000000000000000" pitchFamily="2" charset="0"/>
              </a:rPr>
              <a:t>Книги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ACE41C47-C678-4F4D-A1CD-92679394625B}"/>
              </a:ext>
            </a:extLst>
          </p:cNvPr>
          <p:cNvSpPr/>
          <p:nvPr/>
        </p:nvSpPr>
        <p:spPr>
          <a:xfrm>
            <a:off x="2748891" y="1629298"/>
            <a:ext cx="1312094" cy="34023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tx1"/>
                </a:solidFill>
              </a:rPr>
              <a:t>16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ru-RU" sz="1100" dirty="0">
                <a:solidFill>
                  <a:schemeClr val="tx1"/>
                </a:solidFill>
              </a:rPr>
              <a:t>млн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  <a:r>
              <a:rPr lang="ru-RU" sz="1100" dirty="0">
                <a:solidFill>
                  <a:schemeClr val="tx1"/>
                </a:solidFill>
              </a:rPr>
              <a:t> книговыдач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CE1BC425-50F8-3B46-8532-294920B98DE5}"/>
              </a:ext>
            </a:extLst>
          </p:cNvPr>
          <p:cNvSpPr/>
          <p:nvPr/>
        </p:nvSpPr>
        <p:spPr>
          <a:xfrm>
            <a:off x="2748889" y="2498824"/>
            <a:ext cx="1312094" cy="34023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1</a:t>
            </a:r>
            <a:r>
              <a:rPr lang="ru-RU" sz="1100" dirty="0">
                <a:solidFill>
                  <a:schemeClr val="tx1"/>
                </a:solidFill>
              </a:rPr>
              <a:t>2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ru-RU" sz="1100" dirty="0">
                <a:solidFill>
                  <a:schemeClr val="tx1"/>
                </a:solidFill>
              </a:rPr>
              <a:t>млн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  <a:r>
              <a:rPr lang="ru-RU" sz="1100" dirty="0">
                <a:solidFill>
                  <a:schemeClr val="tx1"/>
                </a:solidFill>
              </a:rPr>
              <a:t> книговыдач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34210F77-19F6-7749-BC76-763C94D5684D}"/>
              </a:ext>
            </a:extLst>
          </p:cNvPr>
          <p:cNvSpPr/>
          <p:nvPr/>
        </p:nvSpPr>
        <p:spPr>
          <a:xfrm>
            <a:off x="2744210" y="3358089"/>
            <a:ext cx="1312094" cy="3344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11 </a:t>
            </a:r>
            <a:r>
              <a:rPr lang="ru-RU" sz="1100" dirty="0">
                <a:solidFill>
                  <a:schemeClr val="tx1"/>
                </a:solidFill>
              </a:rPr>
              <a:t>млн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  <a:r>
              <a:rPr lang="ru-RU" sz="1100" dirty="0">
                <a:solidFill>
                  <a:schemeClr val="tx1"/>
                </a:solidFill>
              </a:rPr>
              <a:t> книговыдач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524DA5CB-1FC4-9142-A174-2D58D403FAF5}"/>
              </a:ext>
            </a:extLst>
          </p:cNvPr>
          <p:cNvSpPr/>
          <p:nvPr/>
        </p:nvSpPr>
        <p:spPr>
          <a:xfrm>
            <a:off x="2746361" y="4345670"/>
            <a:ext cx="1312094" cy="3344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rgbClr val="C00000"/>
                </a:solidFill>
              </a:rPr>
              <a:t>300 тыс</a:t>
            </a:r>
            <a:r>
              <a:rPr lang="en-US" sz="1100" dirty="0">
                <a:solidFill>
                  <a:srgbClr val="C00000"/>
                </a:solidFill>
              </a:rPr>
              <a:t>.</a:t>
            </a:r>
            <a:r>
              <a:rPr lang="ru-RU" sz="1100" dirty="0">
                <a:solidFill>
                  <a:srgbClr val="C00000"/>
                </a:solidFill>
              </a:rPr>
              <a:t> пользователей</a:t>
            </a:r>
            <a:endParaRPr lang="en-US" sz="1100" dirty="0">
              <a:solidFill>
                <a:srgbClr val="C00000"/>
              </a:solidFill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21A9944-EBEF-9F49-B11D-D401ECEBA0D1}"/>
              </a:ext>
            </a:extLst>
          </p:cNvPr>
          <p:cNvCxnSpPr>
            <a:cxnSpLocks/>
            <a:stCxn id="87" idx="2"/>
            <a:endCxn id="88" idx="0"/>
          </p:cNvCxnSpPr>
          <p:nvPr/>
        </p:nvCxnSpPr>
        <p:spPr>
          <a:xfrm flipH="1">
            <a:off x="3404936" y="1969531"/>
            <a:ext cx="2" cy="529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46EED4C-E95F-CD4B-9487-ADCD1B65D2E7}"/>
              </a:ext>
            </a:extLst>
          </p:cNvPr>
          <p:cNvSpPr txBox="1"/>
          <p:nvPr/>
        </p:nvSpPr>
        <p:spPr>
          <a:xfrm>
            <a:off x="3416501" y="2058525"/>
            <a:ext cx="13359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Убираем дубли</a:t>
            </a:r>
            <a:endParaRPr lang="en-US" sz="1000" dirty="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1BF595C-3272-2846-B42A-847BB72B4E18}"/>
              </a:ext>
            </a:extLst>
          </p:cNvPr>
          <p:cNvCxnSpPr>
            <a:cxnSpLocks/>
            <a:stCxn id="88" idx="2"/>
            <a:endCxn id="89" idx="0"/>
          </p:cNvCxnSpPr>
          <p:nvPr/>
        </p:nvCxnSpPr>
        <p:spPr>
          <a:xfrm flipH="1">
            <a:off x="3400257" y="2839057"/>
            <a:ext cx="4679" cy="519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719E9C5-43C7-4947-95EA-4406A6F2BABC}"/>
              </a:ext>
            </a:extLst>
          </p:cNvPr>
          <p:cNvCxnSpPr>
            <a:cxnSpLocks/>
            <a:stCxn id="89" idx="2"/>
            <a:endCxn id="90" idx="0"/>
          </p:cNvCxnSpPr>
          <p:nvPr/>
        </p:nvCxnSpPr>
        <p:spPr>
          <a:xfrm>
            <a:off x="3400257" y="3692569"/>
            <a:ext cx="2151" cy="653101"/>
          </a:xfrm>
          <a:prstGeom prst="straightConnector1">
            <a:avLst/>
          </a:prstGeom>
          <a:ln>
            <a:solidFill>
              <a:srgbClr val="EC0E4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AF0C6E0A-1252-7942-83A0-405BF57A030B}"/>
              </a:ext>
            </a:extLst>
          </p:cNvPr>
          <p:cNvSpPr txBox="1"/>
          <p:nvPr/>
        </p:nvSpPr>
        <p:spPr>
          <a:xfrm>
            <a:off x="3416501" y="3693183"/>
            <a:ext cx="1713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Временное решение – выбираем 300 тысяч пользователей для обучения</a:t>
            </a:r>
            <a:endParaRPr lang="en-US" sz="10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B7FB26B-7620-1C40-980E-AF6D5A9643D4}"/>
              </a:ext>
            </a:extLst>
          </p:cNvPr>
          <p:cNvSpPr txBox="1"/>
          <p:nvPr/>
        </p:nvSpPr>
        <p:spPr>
          <a:xfrm>
            <a:off x="3438024" y="2858788"/>
            <a:ext cx="1392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Убираем дубли по </a:t>
            </a:r>
            <a:r>
              <a:rPr lang="en-US" sz="1000" dirty="0"/>
              <a:t>collapse-field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3D6A5FA-9A22-734F-84D1-D676D607E6B8}"/>
              </a:ext>
            </a:extLst>
          </p:cNvPr>
          <p:cNvSpPr txBox="1"/>
          <p:nvPr/>
        </p:nvSpPr>
        <p:spPr>
          <a:xfrm>
            <a:off x="455582" y="1015863"/>
            <a:ext cx="2508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Снижение размерности</a:t>
            </a:r>
            <a:endParaRPr lang="en-US" b="1" dirty="0"/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2BCAE1BB-79E3-D648-86AC-916BFECFA304}"/>
              </a:ext>
            </a:extLst>
          </p:cNvPr>
          <p:cNvSpPr/>
          <p:nvPr/>
        </p:nvSpPr>
        <p:spPr>
          <a:xfrm flipH="1">
            <a:off x="5162841" y="961025"/>
            <a:ext cx="3118625" cy="401185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0623D69-56E8-7F4D-A7E6-438083FC7B8D}"/>
              </a:ext>
            </a:extLst>
          </p:cNvPr>
          <p:cNvSpPr txBox="1"/>
          <p:nvPr/>
        </p:nvSpPr>
        <p:spPr>
          <a:xfrm>
            <a:off x="5430396" y="1619545"/>
            <a:ext cx="2606202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 err="1"/>
              <a:t>Фичи</a:t>
            </a:r>
            <a:r>
              <a:rPr lang="ru-RU" b="1" dirty="0"/>
              <a:t> книг в порядке важности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/>
              <a:t>Рубрика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/>
              <a:t>Автор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/>
              <a:t>Средний год жизни автора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bbk</a:t>
            </a:r>
            <a:r>
              <a:rPr lang="en-US" sz="1200" dirty="0"/>
              <a:t>-</a:t>
            </a:r>
            <a:r>
              <a:rPr lang="ru-RU" sz="1200" dirty="0"/>
              <a:t>код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/>
              <a:t>Язык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/>
              <a:t>Округленный средний объем книги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/>
              <a:t>Возрастные ограничения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/>
              <a:t>Является ли коллекцией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/>
              <a:t>Тип публикации</a:t>
            </a:r>
          </a:p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746298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>
            <a:spLocks noGrp="1"/>
          </p:cNvSpPr>
          <p:nvPr>
            <p:ph type="ctrTitle"/>
          </p:nvPr>
        </p:nvSpPr>
        <p:spPr>
          <a:xfrm>
            <a:off x="1442000" y="104568"/>
            <a:ext cx="4572434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171536"/>
                </a:solidFill>
              </a:rPr>
              <a:t>Холодный старт</a:t>
            </a:r>
            <a:endParaRPr dirty="0">
              <a:solidFill>
                <a:srgbClr val="171536"/>
              </a:solidFill>
            </a:endParaRPr>
          </a:p>
        </p:txBody>
      </p:sp>
      <p:sp>
        <p:nvSpPr>
          <p:cNvPr id="48" name="object 27">
            <a:extLst>
              <a:ext uri="{FF2B5EF4-FFF2-40B4-BE49-F238E27FC236}">
                <a16:creationId xmlns:a16="http://schemas.microsoft.com/office/drawing/2014/main" id="{D72166F4-8490-48F0-A44F-7E1145EC5A5D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7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8D159E62-BDEB-497E-921B-F412AEE88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2AC4B19-21FA-5349-88DA-3DAAD3E61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46" y="1070568"/>
            <a:ext cx="3475375" cy="390230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685151C-F125-6C47-9927-947394EF2CEE}"/>
              </a:ext>
            </a:extLst>
          </p:cNvPr>
          <p:cNvSpPr txBox="1"/>
          <p:nvPr/>
        </p:nvSpPr>
        <p:spPr>
          <a:xfrm>
            <a:off x="4338713" y="1070568"/>
            <a:ext cx="3293727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Холодный старт – популярное по </a:t>
            </a:r>
            <a:r>
              <a:rPr lang="ru-RU" b="1" dirty="0" err="1"/>
              <a:t>соцдемам</a:t>
            </a:r>
            <a:endParaRPr lang="en-US" b="1" dirty="0"/>
          </a:p>
          <a:p>
            <a:endParaRPr lang="ru-RU" sz="1200" dirty="0"/>
          </a:p>
          <a:p>
            <a:r>
              <a:rPr lang="ru-RU" sz="1200" dirty="0"/>
              <a:t>&lt; 12 лет – сказки и приключения</a:t>
            </a:r>
          </a:p>
          <a:p>
            <a:r>
              <a:rPr lang="ru-RU" sz="1200" dirty="0"/>
              <a:t>13-18 лет – школьная программа</a:t>
            </a:r>
          </a:p>
          <a:p>
            <a:r>
              <a:rPr lang="ru-RU" sz="1200" dirty="0"/>
              <a:t>19-30 лет – серьезная художественная литература</a:t>
            </a:r>
          </a:p>
          <a:p>
            <a:r>
              <a:rPr lang="ru-RU" sz="1200" dirty="0"/>
              <a:t>31-45 лет – снова сказки (для свои детей)</a:t>
            </a:r>
          </a:p>
          <a:p>
            <a:r>
              <a:rPr lang="ru-RU" sz="1200" dirty="0"/>
              <a:t>45+ - популярные книги, бестселлеры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23111AD-F104-7345-B707-0787BB5E48DA}"/>
              </a:ext>
            </a:extLst>
          </p:cNvPr>
          <p:cNvSpPr txBox="1"/>
          <p:nvPr/>
        </p:nvSpPr>
        <p:spPr>
          <a:xfrm>
            <a:off x="4338713" y="2917227"/>
            <a:ext cx="4021517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Топ рекомендаций</a:t>
            </a:r>
          </a:p>
          <a:p>
            <a:endParaRPr lang="ru-RU" sz="1200" b="1" dirty="0"/>
          </a:p>
          <a:p>
            <a:r>
              <a:rPr lang="ru-RU" sz="1200" dirty="0"/>
              <a:t>«Верните меня в книжку!» - </a:t>
            </a:r>
            <a:r>
              <a:rPr lang="ru-RU" sz="1200" dirty="0" err="1">
                <a:latin typeface="Helvetica Neue" panose="02000503000000020004" pitchFamily="2" charset="0"/>
              </a:rPr>
              <a:t>Робберехт</a:t>
            </a:r>
            <a:r>
              <a:rPr lang="ru-RU" sz="1200" dirty="0">
                <a:latin typeface="Helvetica Neue" panose="02000503000000020004" pitchFamily="2" charset="0"/>
              </a:rPr>
              <a:t> Тьерри</a:t>
            </a:r>
          </a:p>
          <a:p>
            <a:r>
              <a:rPr lang="ru-RU" sz="1200" dirty="0"/>
              <a:t>«Сказки» - </a:t>
            </a:r>
            <a:r>
              <a:rPr lang="ru-RU" sz="1200" dirty="0" err="1">
                <a:latin typeface="Helvetica Neue" panose="02000503000000020004" pitchFamily="2" charset="0"/>
              </a:rPr>
              <a:t>Ханс</a:t>
            </a:r>
            <a:r>
              <a:rPr lang="ru-RU" sz="1200" dirty="0">
                <a:latin typeface="Helvetica Neue" panose="02000503000000020004" pitchFamily="2" charset="0"/>
              </a:rPr>
              <a:t> </a:t>
            </a:r>
            <a:r>
              <a:rPr lang="ru-RU" sz="1200" dirty="0" err="1">
                <a:latin typeface="Helvetica Neue" panose="02000503000000020004" pitchFamily="2" charset="0"/>
              </a:rPr>
              <a:t>Кристиан</a:t>
            </a:r>
            <a:r>
              <a:rPr lang="ru-RU" sz="1200" dirty="0">
                <a:latin typeface="Helvetica Neue" panose="02000503000000020004" pitchFamily="2" charset="0"/>
              </a:rPr>
              <a:t> Андерсен</a:t>
            </a:r>
          </a:p>
          <a:p>
            <a:r>
              <a:rPr lang="ru-RU" sz="1200" dirty="0"/>
              <a:t>«Преступление и наказание!» - </a:t>
            </a:r>
            <a:r>
              <a:rPr lang="ru-RU" sz="1200" dirty="0">
                <a:latin typeface="Helvetica Neue" panose="02000503000000020004" pitchFamily="2" charset="0"/>
              </a:rPr>
              <a:t>Федор Д</a:t>
            </a:r>
          </a:p>
          <a:p>
            <a:r>
              <a:rPr lang="ru-RU" sz="1200" dirty="0"/>
              <a:t>«Мастер и Маргарита» - </a:t>
            </a:r>
            <a:r>
              <a:rPr lang="ru-RU" sz="1200" dirty="0">
                <a:latin typeface="Helvetica Neue" panose="02000503000000020004" pitchFamily="2" charset="0"/>
              </a:rPr>
              <a:t>Михаил Булгаков</a:t>
            </a:r>
          </a:p>
          <a:p>
            <a:r>
              <a:rPr lang="ru-RU" sz="1200" dirty="0"/>
              <a:t>«Дети мои» - </a:t>
            </a:r>
            <a:r>
              <a:rPr lang="ru-RU" sz="1200" dirty="0" err="1">
                <a:latin typeface="Helvetica Neue" panose="02000503000000020004" pitchFamily="2" charset="0"/>
              </a:rPr>
              <a:t>Яхина</a:t>
            </a:r>
            <a:r>
              <a:rPr lang="ru-RU" sz="1200" dirty="0">
                <a:latin typeface="Helvetica Neue" panose="02000503000000020004" pitchFamily="2" charset="0"/>
              </a:rPr>
              <a:t> Гузель</a:t>
            </a:r>
          </a:p>
          <a:p>
            <a:endParaRPr lang="ru-RU" sz="1200" dirty="0">
              <a:latin typeface="Helvetica Neue" panose="02000503000000020004" pitchFamily="2" charset="0"/>
            </a:endParaRPr>
          </a:p>
          <a:p>
            <a:r>
              <a:rPr lang="en-US" sz="1200" dirty="0">
                <a:latin typeface="Helvetica Neue" panose="02000503000000020004" pitchFamily="2" charset="0"/>
              </a:rPr>
              <a:t>P.S. </a:t>
            </a:r>
            <a:r>
              <a:rPr lang="ru-RU" sz="1200" dirty="0">
                <a:latin typeface="Helvetica Neue" panose="02000503000000020004" pitchFamily="2" charset="0"/>
              </a:rPr>
              <a:t>Холодный старт лучше делать с мин</a:t>
            </a:r>
            <a:r>
              <a:rPr lang="en-US" sz="1200" dirty="0">
                <a:latin typeface="Helvetica Neue" panose="02000503000000020004" pitchFamily="2" charset="0"/>
              </a:rPr>
              <a:t>. </a:t>
            </a:r>
            <a:r>
              <a:rPr lang="ru-RU" sz="1200" dirty="0">
                <a:latin typeface="Helvetica Neue" panose="02000503000000020004" pitchFamily="2" charset="0"/>
              </a:rPr>
              <a:t>10-15 книгами</a:t>
            </a:r>
          </a:p>
        </p:txBody>
      </p:sp>
    </p:spTree>
    <p:extLst>
      <p:ext uri="{BB962C8B-B14F-4D97-AF65-F5344CB8AC3E}">
        <p14:creationId xmlns:p14="http://schemas.microsoft.com/office/powerpoint/2010/main" val="595861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>
            <a:spLocks noGrp="1"/>
          </p:cNvSpPr>
          <p:nvPr>
            <p:ph type="ctrTitle"/>
          </p:nvPr>
        </p:nvSpPr>
        <p:spPr>
          <a:xfrm>
            <a:off x="1442000" y="104568"/>
            <a:ext cx="4572434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171536"/>
                </a:solidFill>
              </a:rPr>
              <a:t>Системная архитектура</a:t>
            </a:r>
            <a:endParaRPr dirty="0">
              <a:solidFill>
                <a:srgbClr val="171536"/>
              </a:solidFill>
            </a:endParaRPr>
          </a:p>
        </p:txBody>
      </p:sp>
      <p:sp>
        <p:nvSpPr>
          <p:cNvPr id="221" name="Google Shape;221;p21"/>
          <p:cNvSpPr txBox="1">
            <a:spLocks noGrp="1"/>
          </p:cNvSpPr>
          <p:nvPr>
            <p:ph type="subTitle" idx="7"/>
          </p:nvPr>
        </p:nvSpPr>
        <p:spPr>
          <a:xfrm>
            <a:off x="1041771" y="3888574"/>
            <a:ext cx="708142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71536"/>
                </a:solidFill>
              </a:rPr>
              <a:t>SPA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71536"/>
                </a:solidFill>
              </a:rPr>
              <a:t>(</a:t>
            </a:r>
            <a:r>
              <a:rPr lang="en-US" dirty="0" err="1">
                <a:solidFill>
                  <a:srgbClr val="171536"/>
                </a:solidFill>
              </a:rPr>
              <a:t>React.js</a:t>
            </a:r>
            <a:r>
              <a:rPr lang="en-US" dirty="0">
                <a:solidFill>
                  <a:srgbClr val="171536"/>
                </a:solidFill>
              </a:rPr>
              <a:t>)</a:t>
            </a:r>
            <a:endParaRPr dirty="0">
              <a:solidFill>
                <a:srgbClr val="171536"/>
              </a:solidFill>
            </a:endParaRPr>
          </a:p>
        </p:txBody>
      </p:sp>
      <p:sp>
        <p:nvSpPr>
          <p:cNvPr id="48" name="object 27">
            <a:extLst>
              <a:ext uri="{FF2B5EF4-FFF2-40B4-BE49-F238E27FC236}">
                <a16:creationId xmlns:a16="http://schemas.microsoft.com/office/drawing/2014/main" id="{D72166F4-8490-48F0-A44F-7E1145EC5A5D}"/>
              </a:ext>
            </a:extLst>
          </p:cNvPr>
          <p:cNvSpPr txBox="1">
            <a:spLocks/>
          </p:cNvSpPr>
          <p:nvPr/>
        </p:nvSpPr>
        <p:spPr>
          <a:xfrm>
            <a:off x="8743950" y="4431684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8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8D159E62-BDEB-497E-921B-F412AEE88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  <p:sp>
        <p:nvSpPr>
          <p:cNvPr id="71" name="Google Shape;278;p23">
            <a:extLst>
              <a:ext uri="{FF2B5EF4-FFF2-40B4-BE49-F238E27FC236}">
                <a16:creationId xmlns:a16="http://schemas.microsoft.com/office/drawing/2014/main" id="{CFF9C34A-B4D0-5F44-973D-8396AEF675AB}"/>
              </a:ext>
            </a:extLst>
          </p:cNvPr>
          <p:cNvSpPr/>
          <p:nvPr/>
        </p:nvSpPr>
        <p:spPr>
          <a:xfrm>
            <a:off x="898356" y="3740286"/>
            <a:ext cx="994973" cy="830447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Скругленный прямоугольник 29">
            <a:extLst>
              <a:ext uri="{FF2B5EF4-FFF2-40B4-BE49-F238E27FC236}">
                <a16:creationId xmlns:a16="http://schemas.microsoft.com/office/drawing/2014/main" id="{6DA51965-38AB-1E4B-BD98-3F0B804E687B}"/>
              </a:ext>
            </a:extLst>
          </p:cNvPr>
          <p:cNvSpPr/>
          <p:nvPr/>
        </p:nvSpPr>
        <p:spPr>
          <a:xfrm>
            <a:off x="155097" y="1971652"/>
            <a:ext cx="2451602" cy="1139126"/>
          </a:xfrm>
          <a:prstGeom prst="roundRect">
            <a:avLst/>
          </a:prstGeom>
          <a:ln>
            <a:solidFill>
              <a:srgbClr val="EC0E4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Backend</a:t>
            </a:r>
            <a:endParaRPr lang="ru-RU" sz="1200" dirty="0"/>
          </a:p>
        </p:txBody>
      </p:sp>
      <p:sp>
        <p:nvSpPr>
          <p:cNvPr id="31" name="Цилиндр 30">
            <a:extLst>
              <a:ext uri="{FF2B5EF4-FFF2-40B4-BE49-F238E27FC236}">
                <a16:creationId xmlns:a16="http://schemas.microsoft.com/office/drawing/2014/main" id="{D07436BA-415B-1947-AA70-4E0E2E72B37B}"/>
              </a:ext>
            </a:extLst>
          </p:cNvPr>
          <p:cNvSpPr/>
          <p:nvPr/>
        </p:nvSpPr>
        <p:spPr>
          <a:xfrm>
            <a:off x="3044455" y="1330497"/>
            <a:ext cx="2673457" cy="3096858"/>
          </a:xfrm>
          <a:prstGeom prst="can">
            <a:avLst>
              <a:gd name="adj" fmla="val 9348"/>
            </a:avLst>
          </a:prstGeom>
          <a:ln>
            <a:solidFill>
              <a:srgbClr val="EC0E4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4" name="Скругленный прямоугольник 73">
            <a:extLst>
              <a:ext uri="{FF2B5EF4-FFF2-40B4-BE49-F238E27FC236}">
                <a16:creationId xmlns:a16="http://schemas.microsoft.com/office/drawing/2014/main" id="{24DC92FD-63A1-614E-8E30-0DCE86922D7D}"/>
              </a:ext>
            </a:extLst>
          </p:cNvPr>
          <p:cNvSpPr/>
          <p:nvPr/>
        </p:nvSpPr>
        <p:spPr>
          <a:xfrm>
            <a:off x="3155383" y="2390485"/>
            <a:ext cx="2451602" cy="470713"/>
          </a:xfrm>
          <a:prstGeom prst="roundRect">
            <a:avLst/>
          </a:prstGeom>
          <a:ln>
            <a:solidFill>
              <a:srgbClr val="EC0E4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history</a:t>
            </a:r>
            <a:endParaRPr lang="ru-RU" sz="1200" dirty="0"/>
          </a:p>
        </p:txBody>
      </p:sp>
      <p:sp>
        <p:nvSpPr>
          <p:cNvPr id="75" name="Скругленный прямоугольник 74">
            <a:extLst>
              <a:ext uri="{FF2B5EF4-FFF2-40B4-BE49-F238E27FC236}">
                <a16:creationId xmlns:a16="http://schemas.microsoft.com/office/drawing/2014/main" id="{5B92632E-B5DE-334E-9AF1-4E289416267E}"/>
              </a:ext>
            </a:extLst>
          </p:cNvPr>
          <p:cNvSpPr/>
          <p:nvPr/>
        </p:nvSpPr>
        <p:spPr>
          <a:xfrm>
            <a:off x="3155383" y="1829963"/>
            <a:ext cx="2451602" cy="470713"/>
          </a:xfrm>
          <a:prstGeom prst="roundRect">
            <a:avLst/>
          </a:prstGeom>
          <a:ln>
            <a:solidFill>
              <a:srgbClr val="EC0E4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books</a:t>
            </a:r>
            <a:endParaRPr lang="ru-RU" sz="1200" dirty="0"/>
          </a:p>
        </p:txBody>
      </p:sp>
      <p:sp>
        <p:nvSpPr>
          <p:cNvPr id="76" name="Скругленный прямоугольник 75">
            <a:extLst>
              <a:ext uri="{FF2B5EF4-FFF2-40B4-BE49-F238E27FC236}">
                <a16:creationId xmlns:a16="http://schemas.microsoft.com/office/drawing/2014/main" id="{23855597-E076-2F49-A967-BFE36A655BE2}"/>
              </a:ext>
            </a:extLst>
          </p:cNvPr>
          <p:cNvSpPr/>
          <p:nvPr/>
        </p:nvSpPr>
        <p:spPr>
          <a:xfrm>
            <a:off x="3155383" y="2985948"/>
            <a:ext cx="2451602" cy="470713"/>
          </a:xfrm>
          <a:prstGeom prst="roundRect">
            <a:avLst/>
          </a:prstGeom>
          <a:ln>
            <a:solidFill>
              <a:srgbClr val="EC0E4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popular</a:t>
            </a:r>
            <a:endParaRPr lang="ru-RU" sz="1200" dirty="0"/>
          </a:p>
        </p:txBody>
      </p:sp>
      <p:sp>
        <p:nvSpPr>
          <p:cNvPr id="77" name="Скругленный прямоугольник 76">
            <a:extLst>
              <a:ext uri="{FF2B5EF4-FFF2-40B4-BE49-F238E27FC236}">
                <a16:creationId xmlns:a16="http://schemas.microsoft.com/office/drawing/2014/main" id="{174E857C-C24C-814D-AFCD-C7092CD0384B}"/>
              </a:ext>
            </a:extLst>
          </p:cNvPr>
          <p:cNvSpPr/>
          <p:nvPr/>
        </p:nvSpPr>
        <p:spPr>
          <a:xfrm>
            <a:off x="3155383" y="3581411"/>
            <a:ext cx="2451602" cy="470713"/>
          </a:xfrm>
          <a:prstGeom prst="roundRect">
            <a:avLst/>
          </a:prstGeom>
          <a:ln>
            <a:solidFill>
              <a:srgbClr val="EC0E4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recommendations</a:t>
            </a:r>
            <a:endParaRPr lang="ru-RU" sz="1200" dirty="0"/>
          </a:p>
        </p:txBody>
      </p:sp>
      <p:sp>
        <p:nvSpPr>
          <p:cNvPr id="80" name="Google Shape;221;p21">
            <a:extLst>
              <a:ext uri="{FF2B5EF4-FFF2-40B4-BE49-F238E27FC236}">
                <a16:creationId xmlns:a16="http://schemas.microsoft.com/office/drawing/2014/main" id="{7A929BDF-1C01-C54B-8197-9C71FC542211}"/>
              </a:ext>
            </a:extLst>
          </p:cNvPr>
          <p:cNvSpPr txBox="1">
            <a:spLocks/>
          </p:cNvSpPr>
          <p:nvPr/>
        </p:nvSpPr>
        <p:spPr>
          <a:xfrm>
            <a:off x="3728217" y="4112471"/>
            <a:ext cx="128115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ctr"/>
            <a:r>
              <a:rPr lang="en-US" dirty="0">
                <a:solidFill>
                  <a:srgbClr val="171536"/>
                </a:solidFill>
              </a:rPr>
              <a:t>PostgreSQL</a:t>
            </a:r>
          </a:p>
        </p:txBody>
      </p:sp>
      <p:sp>
        <p:nvSpPr>
          <p:cNvPr id="81" name="Google Shape;221;p21">
            <a:extLst>
              <a:ext uri="{FF2B5EF4-FFF2-40B4-BE49-F238E27FC236}">
                <a16:creationId xmlns:a16="http://schemas.microsoft.com/office/drawing/2014/main" id="{0AE653ED-95A5-6646-B278-B1A58512B031}"/>
              </a:ext>
            </a:extLst>
          </p:cNvPr>
          <p:cNvSpPr txBox="1">
            <a:spLocks/>
          </p:cNvSpPr>
          <p:nvPr/>
        </p:nvSpPr>
        <p:spPr>
          <a:xfrm>
            <a:off x="755829" y="2814809"/>
            <a:ext cx="128115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ctr"/>
            <a:r>
              <a:rPr lang="en-US" dirty="0">
                <a:solidFill>
                  <a:srgbClr val="171536"/>
                </a:solidFill>
              </a:rPr>
              <a:t>Python (</a:t>
            </a:r>
            <a:r>
              <a:rPr lang="en-US" dirty="0" err="1">
                <a:solidFill>
                  <a:srgbClr val="171536"/>
                </a:solidFill>
              </a:rPr>
              <a:t>FastAPI</a:t>
            </a:r>
            <a:r>
              <a:rPr lang="en-US" dirty="0">
                <a:solidFill>
                  <a:srgbClr val="171536"/>
                </a:solidFill>
              </a:rPr>
              <a:t>)</a:t>
            </a:r>
          </a:p>
        </p:txBody>
      </p:sp>
      <p:sp>
        <p:nvSpPr>
          <p:cNvPr id="82" name="Цилиндр 81">
            <a:extLst>
              <a:ext uri="{FF2B5EF4-FFF2-40B4-BE49-F238E27FC236}">
                <a16:creationId xmlns:a16="http://schemas.microsoft.com/office/drawing/2014/main" id="{6EA58422-10CA-5748-939C-A443DD2CC997}"/>
              </a:ext>
            </a:extLst>
          </p:cNvPr>
          <p:cNvSpPr/>
          <p:nvPr/>
        </p:nvSpPr>
        <p:spPr>
          <a:xfrm>
            <a:off x="6654994" y="1741687"/>
            <a:ext cx="2165484" cy="631776"/>
          </a:xfrm>
          <a:prstGeom prst="can">
            <a:avLst>
              <a:gd name="adj" fmla="val 21507"/>
            </a:avLst>
          </a:prstGeom>
          <a:ln>
            <a:solidFill>
              <a:srgbClr val="EC0E4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Model Storage</a:t>
            </a:r>
            <a:endParaRPr lang="ru-RU" dirty="0"/>
          </a:p>
        </p:txBody>
      </p:sp>
      <p:sp>
        <p:nvSpPr>
          <p:cNvPr id="83" name="Скругленный прямоугольник 82">
            <a:extLst>
              <a:ext uri="{FF2B5EF4-FFF2-40B4-BE49-F238E27FC236}">
                <a16:creationId xmlns:a16="http://schemas.microsoft.com/office/drawing/2014/main" id="{9F97C280-B81F-B34D-9EE5-BECB0D986D14}"/>
              </a:ext>
            </a:extLst>
          </p:cNvPr>
          <p:cNvSpPr/>
          <p:nvPr/>
        </p:nvSpPr>
        <p:spPr>
          <a:xfrm>
            <a:off x="6976161" y="3065837"/>
            <a:ext cx="1531051" cy="1009608"/>
          </a:xfrm>
          <a:prstGeom prst="roundRect">
            <a:avLst/>
          </a:prstGeom>
          <a:ln>
            <a:solidFill>
              <a:srgbClr val="EC0E4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 &amp; Recommend &amp;</a:t>
            </a:r>
          </a:p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Popular</a:t>
            </a:r>
            <a:endParaRPr lang="ru-RU" sz="1200" dirty="0"/>
          </a:p>
        </p:txBody>
      </p:sp>
      <p:sp>
        <p:nvSpPr>
          <p:cNvPr id="33" name="Круговая стрелка 32">
            <a:extLst>
              <a:ext uri="{FF2B5EF4-FFF2-40B4-BE49-F238E27FC236}">
                <a16:creationId xmlns:a16="http://schemas.microsoft.com/office/drawing/2014/main" id="{34D00C79-960F-A143-993D-4D88D2DEB8EE}"/>
              </a:ext>
            </a:extLst>
          </p:cNvPr>
          <p:cNvSpPr/>
          <p:nvPr/>
        </p:nvSpPr>
        <p:spPr>
          <a:xfrm rot="713818">
            <a:off x="6591206" y="2522947"/>
            <a:ext cx="2261229" cy="2141306"/>
          </a:xfrm>
          <a:prstGeom prst="circularArrow">
            <a:avLst>
              <a:gd name="adj1" fmla="val 2239"/>
              <a:gd name="adj2" fmla="val 473806"/>
              <a:gd name="adj3" fmla="val 20425128"/>
              <a:gd name="adj4" fmla="val 21385821"/>
              <a:gd name="adj5" fmla="val 5444"/>
            </a:avLst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6" name="Google Shape;221;p21">
            <a:extLst>
              <a:ext uri="{FF2B5EF4-FFF2-40B4-BE49-F238E27FC236}">
                <a16:creationId xmlns:a16="http://schemas.microsoft.com/office/drawing/2014/main" id="{DF169830-9D79-9E46-801E-17E58932F30B}"/>
              </a:ext>
            </a:extLst>
          </p:cNvPr>
          <p:cNvSpPr txBox="1">
            <a:spLocks/>
          </p:cNvSpPr>
          <p:nvPr/>
        </p:nvSpPr>
        <p:spPr>
          <a:xfrm>
            <a:off x="7097161" y="3816767"/>
            <a:ext cx="128115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ctr"/>
            <a:r>
              <a:rPr lang="en-US" dirty="0" err="1">
                <a:solidFill>
                  <a:srgbClr val="171536"/>
                </a:solidFill>
              </a:rPr>
              <a:t>LightFM</a:t>
            </a:r>
            <a:endParaRPr lang="en-US" dirty="0">
              <a:solidFill>
                <a:srgbClr val="171536"/>
              </a:solidFill>
            </a:endParaRPr>
          </a:p>
        </p:txBody>
      </p:sp>
      <p:sp>
        <p:nvSpPr>
          <p:cNvPr id="87" name="Google Shape;221;p21">
            <a:extLst>
              <a:ext uri="{FF2B5EF4-FFF2-40B4-BE49-F238E27FC236}">
                <a16:creationId xmlns:a16="http://schemas.microsoft.com/office/drawing/2014/main" id="{7F20D8B5-87AF-DB46-8748-F01FA8D7DA21}"/>
              </a:ext>
            </a:extLst>
          </p:cNvPr>
          <p:cNvSpPr txBox="1">
            <a:spLocks/>
          </p:cNvSpPr>
          <p:nvPr/>
        </p:nvSpPr>
        <p:spPr>
          <a:xfrm>
            <a:off x="7124369" y="4139824"/>
            <a:ext cx="128115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ctr"/>
            <a:r>
              <a:rPr lang="ru-RU" dirty="0">
                <a:solidFill>
                  <a:srgbClr val="171536"/>
                </a:solidFill>
              </a:rPr>
              <a:t>Раз в сутки</a:t>
            </a:r>
            <a:endParaRPr lang="en-US" dirty="0">
              <a:solidFill>
                <a:srgbClr val="171536"/>
              </a:solidFill>
            </a:endParaRPr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A17B97CA-B926-C047-BFED-8D38719C58E7}"/>
              </a:ext>
            </a:extLst>
          </p:cNvPr>
          <p:cNvCxnSpPr>
            <a:cxnSpLocks/>
          </p:cNvCxnSpPr>
          <p:nvPr/>
        </p:nvCxnSpPr>
        <p:spPr>
          <a:xfrm>
            <a:off x="1379349" y="3110778"/>
            <a:ext cx="0" cy="629508"/>
          </a:xfrm>
          <a:prstGeom prst="straightConnector1">
            <a:avLst/>
          </a:prstGeom>
          <a:ln w="15875">
            <a:solidFill>
              <a:srgbClr val="EC0E4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Прямая со стрелкой 92">
            <a:extLst>
              <a:ext uri="{FF2B5EF4-FFF2-40B4-BE49-F238E27FC236}">
                <a16:creationId xmlns:a16="http://schemas.microsoft.com/office/drawing/2014/main" id="{FB549E46-7F87-5144-BCF9-1F1E862E9AFC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2606699" y="2536886"/>
            <a:ext cx="415282" cy="4329"/>
          </a:xfrm>
          <a:prstGeom prst="straightConnector1">
            <a:avLst/>
          </a:prstGeom>
          <a:ln w="15875">
            <a:solidFill>
              <a:srgbClr val="EC0E4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Прямая со стрелкой 137">
            <a:extLst>
              <a:ext uri="{FF2B5EF4-FFF2-40B4-BE49-F238E27FC236}">
                <a16:creationId xmlns:a16="http://schemas.microsoft.com/office/drawing/2014/main" id="{19AB76E1-A791-E44C-8FDA-A2189AC980D9}"/>
              </a:ext>
            </a:extLst>
          </p:cNvPr>
          <p:cNvCxnSpPr>
            <a:cxnSpLocks/>
            <a:endCxn id="83" idx="1"/>
          </p:cNvCxnSpPr>
          <p:nvPr/>
        </p:nvCxnSpPr>
        <p:spPr>
          <a:xfrm flipV="1">
            <a:off x="5717912" y="3570641"/>
            <a:ext cx="1258249" cy="10770"/>
          </a:xfrm>
          <a:prstGeom prst="straightConnector1">
            <a:avLst/>
          </a:prstGeom>
          <a:ln w="15875">
            <a:solidFill>
              <a:srgbClr val="EC0E4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Прямая со стрелкой 141">
            <a:extLst>
              <a:ext uri="{FF2B5EF4-FFF2-40B4-BE49-F238E27FC236}">
                <a16:creationId xmlns:a16="http://schemas.microsoft.com/office/drawing/2014/main" id="{814936FA-FD0B-A340-A812-5750F67BCF12}"/>
              </a:ext>
            </a:extLst>
          </p:cNvPr>
          <p:cNvCxnSpPr>
            <a:cxnSpLocks/>
            <a:stCxn id="82" idx="3"/>
            <a:endCxn id="83" idx="0"/>
          </p:cNvCxnSpPr>
          <p:nvPr/>
        </p:nvCxnSpPr>
        <p:spPr>
          <a:xfrm>
            <a:off x="7737736" y="2373463"/>
            <a:ext cx="3951" cy="692374"/>
          </a:xfrm>
          <a:prstGeom prst="straightConnector1">
            <a:avLst/>
          </a:prstGeom>
          <a:ln w="15875">
            <a:solidFill>
              <a:srgbClr val="EC0E4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>
            <a:spLocks noGrp="1"/>
          </p:cNvSpPr>
          <p:nvPr>
            <p:ph type="ctrTitle"/>
          </p:nvPr>
        </p:nvSpPr>
        <p:spPr>
          <a:xfrm>
            <a:off x="1442000" y="104568"/>
            <a:ext cx="4572434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171536"/>
                </a:solidFill>
              </a:rPr>
              <a:t>Дальнейшее развитие</a:t>
            </a:r>
            <a:endParaRPr dirty="0">
              <a:solidFill>
                <a:srgbClr val="171536"/>
              </a:solidFill>
            </a:endParaRPr>
          </a:p>
        </p:txBody>
      </p:sp>
      <p:sp>
        <p:nvSpPr>
          <p:cNvPr id="48" name="object 27">
            <a:extLst>
              <a:ext uri="{FF2B5EF4-FFF2-40B4-BE49-F238E27FC236}">
                <a16:creationId xmlns:a16="http://schemas.microsoft.com/office/drawing/2014/main" id="{D72166F4-8490-48F0-A44F-7E1145EC5A5D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9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8D159E62-BDEB-497E-921B-F412AEE88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685151C-F125-6C47-9927-947394EF2CEE}"/>
              </a:ext>
            </a:extLst>
          </p:cNvPr>
          <p:cNvSpPr txBox="1"/>
          <p:nvPr/>
        </p:nvSpPr>
        <p:spPr>
          <a:xfrm>
            <a:off x="495134" y="1366967"/>
            <a:ext cx="622338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Использование </a:t>
            </a:r>
            <a:r>
              <a:rPr lang="ru-RU" b="1" dirty="0" err="1"/>
              <a:t>фичей</a:t>
            </a:r>
            <a:r>
              <a:rPr lang="ru-RU" b="1" dirty="0"/>
              <a:t>, полученных с помощью </a:t>
            </a:r>
            <a:r>
              <a:rPr lang="en-US" b="1" dirty="0" err="1"/>
              <a:t>fasttext</a:t>
            </a:r>
            <a:r>
              <a:rPr lang="en-US" b="1" dirty="0"/>
              <a:t> </a:t>
            </a:r>
            <a:r>
              <a:rPr lang="ru-RU" b="1" dirty="0"/>
              <a:t>из описаний</a:t>
            </a:r>
            <a:r>
              <a:rPr lang="en-US" b="1" dirty="0"/>
              <a:t>/</a:t>
            </a:r>
            <a:r>
              <a:rPr lang="ru-RU" b="1" dirty="0"/>
              <a:t>аннотаций книг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Использование пользовательских данных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8218676"/>
      </p:ext>
    </p:extLst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2962</TotalTime>
  <Words>515</Words>
  <Application>Microsoft Macintosh PowerPoint</Application>
  <PresentationFormat>Экран (16:9)</PresentationFormat>
  <Paragraphs>136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Roboto Light</vt:lpstr>
      <vt:lpstr>Arial</vt:lpstr>
      <vt:lpstr>Roboto Black</vt:lpstr>
      <vt:lpstr>Helvetica Neue</vt:lpstr>
      <vt:lpstr>Roboto</vt:lpstr>
      <vt:lpstr>Bree Serif</vt:lpstr>
      <vt:lpstr>WEB PROPOSAL</vt:lpstr>
      <vt:lpstr>Lay-on-L10n</vt:lpstr>
      <vt:lpstr>Lay-on-L10n</vt:lpstr>
      <vt:lpstr>ЗАДАЧА</vt:lpstr>
      <vt:lpstr>Данные</vt:lpstr>
      <vt:lpstr>ML-архитектура</vt:lpstr>
      <vt:lpstr>Обучение и фичи</vt:lpstr>
      <vt:lpstr>Холодный старт</vt:lpstr>
      <vt:lpstr>Системная архитектура</vt:lpstr>
      <vt:lpstr>Дальнейшее развитие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PROJECT PROPOSAL</dc:title>
  <dc:creator>Katy Shirokikh</dc:creator>
  <cp:lastModifiedBy>Den Hm</cp:lastModifiedBy>
  <cp:revision>73</cp:revision>
  <dcterms:modified xsi:type="dcterms:W3CDTF">2021-10-24T20:49:12Z</dcterms:modified>
</cp:coreProperties>
</file>